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1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667" autoAdjust="0"/>
  </p:normalViewPr>
  <p:slideViewPr>
    <p:cSldViewPr>
      <p:cViewPr varScale="1">
        <p:scale>
          <a:sx n="68" d="100"/>
          <a:sy n="68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91DAE4A-FB6B-4DA9-9DA6-EB8741C2F1C5}" type="datetimeFigureOut">
              <a:rPr lang="en-US" smtClean="0"/>
              <a:pPr/>
              <a:t>11/16/2009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84D8D56-CB8B-49D5-B234-8411A3B2AF5C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CFB80-F4E8-4B41-98CF-77CA78649A9F}" type="datetimeFigureOut">
              <a:rPr lang="en-US" smtClean="0"/>
              <a:pPr/>
              <a:t>11/16/2009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81E47-9D8C-4AC3-9BFE-47E25CCE09C5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5A9A105-0F1A-4DB1-ABBD-B14BC43A6D4E}" type="datetimeFigureOut">
              <a:rPr lang="en-US" smtClean="0"/>
              <a:pPr/>
              <a:t>11/16/2009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9F2F2E-A0B0-430D-8F1A-2C2F79F50A2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A105-0F1A-4DB1-ABBD-B14BC43A6D4E}" type="datetimeFigureOut">
              <a:rPr lang="en-US" smtClean="0"/>
              <a:pPr/>
              <a:t>11/16/2009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2F2E-A0B0-430D-8F1A-2C2F79F50A2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5A9A105-0F1A-4DB1-ABBD-B14BC43A6D4E}" type="datetimeFigureOut">
              <a:rPr lang="en-US" smtClean="0"/>
              <a:pPr/>
              <a:t>11/16/2009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39F2F2E-A0B0-430D-8F1A-2C2F79F50A2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A105-0F1A-4DB1-ABBD-B14BC43A6D4E}" type="datetimeFigureOut">
              <a:rPr lang="en-US" smtClean="0"/>
              <a:pPr/>
              <a:t>11/16/2009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9F2F2E-A0B0-430D-8F1A-2C2F79F50A2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A105-0F1A-4DB1-ABBD-B14BC43A6D4E}" type="datetimeFigureOut">
              <a:rPr lang="en-US" smtClean="0"/>
              <a:pPr/>
              <a:t>11/16/2009</a:t>
            </a:fld>
            <a:endParaRPr lang="en-A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39F2F2E-A0B0-430D-8F1A-2C2F79F50A2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5A9A105-0F1A-4DB1-ABBD-B14BC43A6D4E}" type="datetimeFigureOut">
              <a:rPr lang="en-US" smtClean="0"/>
              <a:pPr/>
              <a:t>11/16/2009</a:t>
            </a:fld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39F2F2E-A0B0-430D-8F1A-2C2F79F50A2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5A9A105-0F1A-4DB1-ABBD-B14BC43A6D4E}" type="datetimeFigureOut">
              <a:rPr lang="en-US" smtClean="0"/>
              <a:pPr/>
              <a:t>11/16/2009</a:t>
            </a:fld>
            <a:endParaRPr lang="en-A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39F2F2E-A0B0-430D-8F1A-2C2F79F50A2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A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A105-0F1A-4DB1-ABBD-B14BC43A6D4E}" type="datetimeFigureOut">
              <a:rPr lang="en-US" smtClean="0"/>
              <a:pPr/>
              <a:t>11/16/2009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9F2F2E-A0B0-430D-8F1A-2C2F79F50A2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A105-0F1A-4DB1-ABBD-B14BC43A6D4E}" type="datetimeFigureOut">
              <a:rPr lang="en-US" smtClean="0"/>
              <a:pPr/>
              <a:t>11/16/2009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9F2F2E-A0B0-430D-8F1A-2C2F79F50A2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A105-0F1A-4DB1-ABBD-B14BC43A6D4E}" type="datetimeFigureOut">
              <a:rPr lang="en-US" smtClean="0"/>
              <a:pPr/>
              <a:t>11/16/2009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9F2F2E-A0B0-430D-8F1A-2C2F79F50A2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5A9A105-0F1A-4DB1-ABBD-B14BC43A6D4E}" type="datetimeFigureOut">
              <a:rPr lang="en-US" smtClean="0"/>
              <a:pPr/>
              <a:t>11/16/2009</a:t>
            </a:fld>
            <a:endParaRPr lang="en-A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39F2F2E-A0B0-430D-8F1A-2C2F79F50A2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A9A105-0F1A-4DB1-ABBD-B14BC43A6D4E}" type="datetimeFigureOut">
              <a:rPr lang="en-US" smtClean="0"/>
              <a:pPr/>
              <a:t>11/16/2009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9F2F2E-A0B0-430D-8F1A-2C2F79F50A2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071678"/>
            <a:ext cx="8410604" cy="1828800"/>
          </a:xfrm>
        </p:spPr>
        <p:txBody>
          <a:bodyPr>
            <a:noAutofit/>
          </a:bodyPr>
          <a:lstStyle/>
          <a:p>
            <a:pPr algn="r"/>
            <a:r>
              <a:rPr lang="en-AU" sz="6600" dirty="0" smtClean="0"/>
              <a:t>Introductory Algebra</a:t>
            </a:r>
            <a:endParaRPr lang="en-AU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342900" lvl="0" indent="-342900"/>
            <a:r>
              <a:rPr lang="en-AU" sz="4000" dirty="0" smtClean="0"/>
              <a:t>Algebra: Algebra &amp; Equations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1472" y="4429132"/>
            <a:ext cx="8077200" cy="1316162"/>
          </a:xfrm>
          <a:prstGeom prst="rect">
            <a:avLst/>
          </a:prstGeom>
        </p:spPr>
        <p:txBody>
          <a:bodyPr vert="horz" lIns="91440" tIns="0" rIns="45720" bIns="0" rtlCol="0" anchor="t">
            <a:normAutofit fontScale="47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r"/>
            <a:r>
              <a:rPr lang="en-AU" sz="5400" dirty="0" smtClean="0"/>
              <a:t>By  the end of this lesson you will be able to explain and calculate the following:</a:t>
            </a:r>
          </a:p>
          <a:p>
            <a:pPr marL="342900" indent="-342900" algn="r">
              <a:buFont typeface="+mj-lt"/>
              <a:buAutoNum type="arabicPeriod"/>
            </a:pPr>
            <a:r>
              <a:rPr lang="en-AU" sz="5400" dirty="0" smtClean="0"/>
              <a:t>What is a pronumeral</a:t>
            </a:r>
          </a:p>
          <a:p>
            <a:pPr marL="342900" indent="-342900" algn="r">
              <a:buFont typeface="+mj-lt"/>
              <a:buAutoNum type="arabicPeriod"/>
            </a:pPr>
            <a:r>
              <a:rPr lang="en-AU" sz="5400" dirty="0" smtClean="0"/>
              <a:t>How to form an </a:t>
            </a:r>
            <a:r>
              <a:rPr lang="en-AU" sz="5400" dirty="0" err="1" smtClean="0"/>
              <a:t>expresion</a:t>
            </a:r>
            <a:r>
              <a:rPr lang="en-AU" sz="5400" dirty="0" smtClean="0"/>
              <a:t>/equation</a:t>
            </a:r>
            <a:endParaRPr lang="en-AU" sz="54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Substitution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When a </a:t>
            </a:r>
            <a:r>
              <a:rPr lang="en-A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pronumeral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dirty="0" smtClean="0"/>
              <a:t>is </a:t>
            </a:r>
            <a:r>
              <a:rPr lang="en-A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replaced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dirty="0" smtClean="0"/>
              <a:t>by a </a:t>
            </a:r>
            <a:r>
              <a:rPr lang="en-A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r>
              <a:rPr lang="en-AU" dirty="0" smtClean="0"/>
              <a:t>, we say that the number is </a:t>
            </a:r>
            <a:r>
              <a:rPr lang="en-A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substituted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dirty="0" smtClean="0"/>
              <a:t>for the pronumeral. </a:t>
            </a:r>
          </a:p>
          <a:p>
            <a:r>
              <a:rPr lang="en-AU" dirty="0" smtClean="0"/>
              <a:t>If the value of the pronumeral is known, it is possible to evaluate an expression by using substitution</a:t>
            </a:r>
          </a:p>
          <a:p>
            <a:r>
              <a:rPr lang="en-AU" dirty="0" smtClean="0"/>
              <a:t>For example, if we know that x = 2 and y = 3, the expression x + y can be evaluated as shown:</a:t>
            </a:r>
          </a:p>
          <a:p>
            <a:pPr lvl="2"/>
            <a:r>
              <a:rPr lang="en-AU" dirty="0" smtClean="0"/>
              <a:t>x + y 	= 2 + 3</a:t>
            </a:r>
            <a:br>
              <a:rPr lang="en-AU" dirty="0" smtClean="0"/>
            </a:br>
            <a:r>
              <a:rPr lang="en-AU" dirty="0" smtClean="0"/>
              <a:t>	= 5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Substitution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When writing expressions with pronumerals, it is important to remember the following points: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The multiplication sign is omitted.</a:t>
            </a:r>
          </a:p>
          <a:p>
            <a:pPr lvl="2"/>
            <a:r>
              <a:rPr lang="en-AU" dirty="0" smtClean="0"/>
              <a:t>For example: 8n means ‘8×n’ and 12ab means ’12×a×b’.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The division sign is rarely used.</a:t>
            </a:r>
          </a:p>
          <a:p>
            <a:pPr lvl="2"/>
            <a:r>
              <a:rPr lang="en-AU" dirty="0" smtClean="0"/>
              <a:t>For example, y ÷ 6 is shown as</a:t>
            </a:r>
            <a:endParaRPr lang="en-AU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286380" y="3857628"/>
          <a:ext cx="296864" cy="707906"/>
        </p:xfrm>
        <a:graphic>
          <a:graphicData uri="http://schemas.openxmlformats.org/presentationml/2006/ole">
            <p:oleObj spid="_x0000_s1026" name="Equation" r:id="rId3" imgW="1648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Worked Example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83248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71810"/>
            <a:ext cx="216630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214554"/>
            <a:ext cx="41271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124219"/>
            <a:ext cx="19621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Worked Example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1571612"/>
            <a:ext cx="9177241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714752"/>
            <a:ext cx="21526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5013" y="214290"/>
            <a:ext cx="5133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1578388"/>
            <a:ext cx="9180000" cy="370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5255211"/>
            <a:ext cx="6357982" cy="160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5013" y="214290"/>
            <a:ext cx="5133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968" y="1571612"/>
            <a:ext cx="9180000" cy="304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5786454"/>
            <a:ext cx="2409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Working with brackets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Brackets are grouping symbols. </a:t>
            </a:r>
          </a:p>
          <a:p>
            <a:r>
              <a:rPr lang="en-AU" dirty="0" smtClean="0"/>
              <a:t>The expression 3(</a:t>
            </a:r>
            <a:r>
              <a:rPr lang="en-AU" i="1" dirty="0" smtClean="0"/>
              <a:t>a + 5) can be thought of </a:t>
            </a:r>
            <a:r>
              <a:rPr lang="en-AU" dirty="0" smtClean="0"/>
              <a:t>as: </a:t>
            </a:r>
          </a:p>
          <a:p>
            <a:pPr lvl="2"/>
            <a:r>
              <a:rPr lang="en-AU" dirty="0" smtClean="0"/>
              <a:t>‘three groups of (</a:t>
            </a:r>
            <a:r>
              <a:rPr lang="en-AU" i="1" dirty="0" smtClean="0"/>
              <a:t>a + 5)’, or </a:t>
            </a:r>
          </a:p>
          <a:p>
            <a:pPr lvl="2"/>
            <a:r>
              <a:rPr lang="en-AU" i="1" dirty="0" smtClean="0"/>
              <a:t>(a + 5) + (a + 5) + (a + 5).</a:t>
            </a:r>
          </a:p>
          <a:p>
            <a:r>
              <a:rPr lang="en-AU" dirty="0" smtClean="0"/>
              <a:t>When substituting into an expression with brackets, remember to place a multiplication (×) sign next to the brackets. For example,</a:t>
            </a:r>
            <a:endParaRPr lang="en-A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8" y="4914900"/>
            <a:ext cx="74390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Worked Example</a:t>
            </a:r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43050"/>
            <a:ext cx="9180000" cy="75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67094"/>
            <a:ext cx="31908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3450" y="3314700"/>
            <a:ext cx="44005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80000" cy="185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6338" y="133334"/>
            <a:ext cx="6791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57760"/>
            <a:ext cx="83534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Algebra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7486279" cy="392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Using Pronumerals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en-AU" dirty="0" smtClean="0"/>
              <a:t>The basic purpose of algebra is to solve mathematical problems involving an </a:t>
            </a:r>
            <a: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unknown</a:t>
            </a:r>
            <a:r>
              <a:rPr lang="en-AU" dirty="0" smtClean="0"/>
              <a:t>. </a:t>
            </a:r>
          </a:p>
          <a:p>
            <a:r>
              <a:rPr lang="en-A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Equations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dirty="0" smtClean="0"/>
              <a:t>where an unknown quantity is replaced with a letter (for example, x) can be used to solve problems like:</a:t>
            </a:r>
          </a:p>
          <a:p>
            <a:pPr lvl="2"/>
            <a:r>
              <a:rPr lang="en-AU" dirty="0" smtClean="0"/>
              <a:t>At what speed should I ride my bicycle to arrive at school on time?</a:t>
            </a:r>
          </a:p>
          <a:p>
            <a:pPr lvl="2"/>
            <a:r>
              <a:rPr lang="en-AU" dirty="0" smtClean="0"/>
              <a:t>How do I convert a recipe for different numbers of guests?</a:t>
            </a:r>
          </a:p>
          <a:p>
            <a:pPr lvl="2"/>
            <a:r>
              <a:rPr lang="en-AU" dirty="0" smtClean="0"/>
              <a:t>What volume of concrete is needed to build a path?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Using Pronumerals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1600200"/>
            <a:ext cx="8153400" cy="5257800"/>
          </a:xfrm>
        </p:spPr>
        <p:txBody>
          <a:bodyPr>
            <a:normAutofit/>
          </a:bodyPr>
          <a:lstStyle/>
          <a:p>
            <a:r>
              <a:rPr lang="en-AU" dirty="0" smtClean="0"/>
              <a:t>A pronumeral is a letter that is used in place of a number. </a:t>
            </a:r>
          </a:p>
          <a:p>
            <a:r>
              <a:rPr lang="en-AU" dirty="0" smtClean="0"/>
              <a:t>Often a pronumeral is used to represent one particular number. </a:t>
            </a:r>
          </a:p>
          <a:p>
            <a:pPr lvl="2"/>
            <a:r>
              <a:rPr lang="en-AU" dirty="0" smtClean="0"/>
              <a:t>For example, in the equation x + 1 = 7 </a:t>
            </a:r>
            <a:br>
              <a:rPr lang="en-AU" dirty="0" smtClean="0"/>
            </a:br>
            <a:r>
              <a:rPr lang="en-AU" dirty="0" smtClean="0"/>
              <a:t>the pronumeral x has the value 6.</a:t>
            </a:r>
          </a:p>
          <a:p>
            <a:r>
              <a:rPr lang="en-AU" dirty="0" smtClean="0"/>
              <a:t>Pronumerals can also be used to show a relationship between two or more numbers.</a:t>
            </a:r>
          </a:p>
          <a:p>
            <a:pPr lvl="2"/>
            <a:r>
              <a:rPr lang="en-AU" dirty="0" smtClean="0"/>
              <a:t>For example, a + b = 10</a:t>
            </a:r>
          </a:p>
          <a:p>
            <a:pPr lvl="2"/>
            <a:r>
              <a:rPr lang="en-AU" dirty="0" smtClean="0"/>
              <a:t>Can you find some different pairs of values for a and b that fit this rule?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Algebra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43510"/>
          </a:xfrm>
        </p:spPr>
        <p:txBody>
          <a:bodyPr>
            <a:normAutofit/>
          </a:bodyPr>
          <a:lstStyle/>
          <a:p>
            <a:r>
              <a:rPr lang="en-AU" dirty="0" smtClean="0"/>
              <a:t>Algebra allows us to show complex rules in a more simple way and to solve problems involving unknown numbers.</a:t>
            </a:r>
          </a:p>
          <a:p>
            <a:r>
              <a:rPr lang="en-AU" dirty="0" smtClean="0"/>
              <a:t>In algebraic </a:t>
            </a:r>
            <a:r>
              <a:rPr lang="en-A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expressions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dirty="0" smtClean="0"/>
              <a:t>pronumerals are known as </a:t>
            </a:r>
            <a:r>
              <a:rPr lang="en-A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variables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2"/>
            <a:r>
              <a:rPr lang="en-AU" dirty="0" smtClean="0"/>
              <a:t>Because the value of the pronumeral may be varied to represent any number. </a:t>
            </a:r>
          </a:p>
          <a:p>
            <a:r>
              <a:rPr lang="en-AU" dirty="0" smtClean="0"/>
              <a:t>In algebraic </a:t>
            </a:r>
            <a:r>
              <a:rPr lang="en-A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equations</a:t>
            </a:r>
            <a:r>
              <a:rPr lang="en-AU" dirty="0" smtClean="0"/>
              <a:t>, pronumerals are referred to as </a:t>
            </a:r>
            <a:r>
              <a:rPr lang="en-A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unknowns </a:t>
            </a:r>
          </a:p>
          <a:p>
            <a:pPr lvl="2"/>
            <a:r>
              <a:rPr lang="en-AU" dirty="0" smtClean="0"/>
              <a:t>Because the pronumeral represents a specific value that is not yet known.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Worked Example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8215338" cy="52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2893" y="2285992"/>
            <a:ext cx="1266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143248"/>
            <a:ext cx="771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4143380"/>
            <a:ext cx="12858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95775" y="4143380"/>
            <a:ext cx="484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5500702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480" y="6429396"/>
            <a:ext cx="5915025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275" y="214290"/>
            <a:ext cx="62674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459" y="1546884"/>
            <a:ext cx="9148491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1644" y="5164128"/>
            <a:ext cx="7272356" cy="169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275" y="214290"/>
            <a:ext cx="62674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76" y="1576702"/>
            <a:ext cx="9007518" cy="292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907924"/>
            <a:ext cx="6986602" cy="195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275" y="214290"/>
            <a:ext cx="62674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b="11906"/>
          <a:stretch>
            <a:fillRect/>
          </a:stretch>
        </p:blipFill>
        <p:spPr bwMode="auto">
          <a:xfrm>
            <a:off x="29644" y="1614950"/>
            <a:ext cx="9042950" cy="317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 l="6537" t="-11698"/>
          <a:stretch>
            <a:fillRect/>
          </a:stretch>
        </p:blipFill>
        <p:spPr bwMode="auto">
          <a:xfrm>
            <a:off x="214314" y="6286520"/>
            <a:ext cx="871540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1694</TotalTime>
  <Words>414</Words>
  <Application>Microsoft Office PowerPoint</Application>
  <PresentationFormat>On-screen Show (4:3)</PresentationFormat>
  <Paragraphs>46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Median</vt:lpstr>
      <vt:lpstr>Equation</vt:lpstr>
      <vt:lpstr>Introductory Algebra</vt:lpstr>
      <vt:lpstr>Algebra</vt:lpstr>
      <vt:lpstr>Using Pronumerals</vt:lpstr>
      <vt:lpstr>Using Pronumerals</vt:lpstr>
      <vt:lpstr>Algebra</vt:lpstr>
      <vt:lpstr>Worked Example</vt:lpstr>
      <vt:lpstr>Slide 7</vt:lpstr>
      <vt:lpstr>Slide 8</vt:lpstr>
      <vt:lpstr>Slide 9</vt:lpstr>
      <vt:lpstr>Substitution</vt:lpstr>
      <vt:lpstr>Substitution</vt:lpstr>
      <vt:lpstr>Worked Example</vt:lpstr>
      <vt:lpstr>Worked Example</vt:lpstr>
      <vt:lpstr>Slide 14</vt:lpstr>
      <vt:lpstr>Slide 15</vt:lpstr>
      <vt:lpstr>Working with brackets</vt:lpstr>
      <vt:lpstr>Worked Example</vt:lpstr>
      <vt:lpstr>Slide 18</vt:lpstr>
    </vt:vector>
  </TitlesOfParts>
  <Company>Department of Education and Training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series and trend lines 4A (p.164)</dc:title>
  <dc:creator>Chris SIMPSON</dc:creator>
  <cp:lastModifiedBy>Chris</cp:lastModifiedBy>
  <cp:revision>60</cp:revision>
  <dcterms:created xsi:type="dcterms:W3CDTF">2009-03-16T09:23:54Z</dcterms:created>
  <dcterms:modified xsi:type="dcterms:W3CDTF">2009-11-16T06:24:10Z</dcterms:modified>
</cp:coreProperties>
</file>