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68" r:id="rId3"/>
    <p:sldId id="270" r:id="rId4"/>
    <p:sldId id="269" r:id="rId5"/>
    <p:sldId id="271" r:id="rId6"/>
    <p:sldId id="272" r:id="rId7"/>
    <p:sldId id="273" r:id="rId8"/>
    <p:sldId id="274" r:id="rId9"/>
    <p:sldId id="275" r:id="rId10"/>
    <p:sldId id="276" r:id="rId11"/>
    <p:sldId id="277" r:id="rId12"/>
    <p:sldId id="278" r:id="rId1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1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5500" autoAdjust="0"/>
  </p:normalViewPr>
  <p:slideViewPr>
    <p:cSldViewPr>
      <p:cViewPr varScale="1">
        <p:scale>
          <a:sx n="76" d="100"/>
          <a:sy n="76" d="100"/>
        </p:scale>
        <p:origin x="-3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en-AU"/>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smtClean="0">
                <a:latin typeface="+mn-lt"/>
                <a:cs typeface="+mn-cs"/>
              </a:defRPr>
            </a:lvl1pPr>
          </a:lstStyle>
          <a:p>
            <a:pPr>
              <a:defRPr/>
            </a:pPr>
            <a:fld id="{DA2E1DAC-8E5B-481A-B47C-BBBE0EF58A0C}" type="datetimeFigureOut">
              <a:rPr lang="en-US"/>
              <a:pPr>
                <a:defRPr/>
              </a:pPr>
              <a:t>10/21/2009</a:t>
            </a:fld>
            <a:endParaRPr lang="en-AU"/>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en-AU"/>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smtClean="0">
                <a:latin typeface="+mn-lt"/>
                <a:cs typeface="+mn-cs"/>
              </a:defRPr>
            </a:lvl1pPr>
          </a:lstStyle>
          <a:p>
            <a:pPr>
              <a:defRPr/>
            </a:pPr>
            <a:fld id="{3FD0D4EC-39ED-4D77-B56B-F692F4D07984}"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38AB093-426F-4BAC-9A98-8412DAE64216}" type="datetimeFigureOut">
              <a:rPr lang="en-US"/>
              <a:pPr>
                <a:defRPr/>
              </a:pPr>
              <a:t>10/21/2009</a:t>
            </a:fld>
            <a:endParaRPr lang="en-AU"/>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AE18429-FDEF-4B8D-B569-A122DCB20A41}"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70DFB61D-F163-4114-A029-3BCA3A993372}" type="datetimeFigureOut">
              <a:rPr lang="en-US"/>
              <a:pPr>
                <a:defRPr/>
              </a:pPr>
              <a:t>10/21/2009</a:t>
            </a:fld>
            <a:endParaRPr lang="en-AU"/>
          </a:p>
        </p:txBody>
      </p:sp>
      <p:sp>
        <p:nvSpPr>
          <p:cNvPr id="7" name="Footer Placeholder 4"/>
          <p:cNvSpPr>
            <a:spLocks noGrp="1"/>
          </p:cNvSpPr>
          <p:nvPr>
            <p:ph type="ftr" sz="quarter" idx="11"/>
          </p:nvPr>
        </p:nvSpPr>
        <p:spPr/>
        <p:txBody>
          <a:bodyPr/>
          <a:lstStyle>
            <a:lvl1pPr>
              <a:defRPr/>
            </a:lvl1pPr>
          </a:lstStyle>
          <a:p>
            <a:pPr>
              <a:defRPr/>
            </a:pPr>
            <a:endParaRPr lang="en-AU"/>
          </a:p>
        </p:txBody>
      </p:sp>
      <p:sp>
        <p:nvSpPr>
          <p:cNvPr id="8" name="Slide Number Placeholder 5"/>
          <p:cNvSpPr>
            <a:spLocks noGrp="1"/>
          </p:cNvSpPr>
          <p:nvPr>
            <p:ph type="sldNum" sz="quarter" idx="12"/>
          </p:nvPr>
        </p:nvSpPr>
        <p:spPr/>
        <p:txBody>
          <a:bodyPr/>
          <a:lstStyle>
            <a:lvl1pPr>
              <a:defRPr/>
            </a:lvl1pPr>
          </a:lstStyle>
          <a:p>
            <a:pPr>
              <a:defRPr/>
            </a:pPr>
            <a:fld id="{DE47BF38-7CB4-4C3C-923B-2BB0A3349921}"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C5A46E-BDBB-45D2-B3B1-B5F7B6A520DD}" type="datetimeFigureOut">
              <a:rPr lang="en-US"/>
              <a:pPr>
                <a:defRPr/>
              </a:pPr>
              <a:t>10/21/2009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8647805-EF72-4E0E-87CC-8E1DD6E6A17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F850DE7-761B-4B4A-8465-B0AE72DE35E5}" type="datetimeFigureOut">
              <a:rPr lang="en-US"/>
              <a:pPr>
                <a:defRPr/>
              </a:pPr>
              <a:t>10/21/2009</a:t>
            </a:fld>
            <a:endParaRPr lang="en-AU"/>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AU"/>
          </a:p>
        </p:txBody>
      </p:sp>
      <p:sp>
        <p:nvSpPr>
          <p:cNvPr id="8" name="Slide Number Placeholder 5"/>
          <p:cNvSpPr>
            <a:spLocks noGrp="1"/>
          </p:cNvSpPr>
          <p:nvPr>
            <p:ph type="sldNum" sz="quarter" idx="12"/>
          </p:nvPr>
        </p:nvSpPr>
        <p:spPr/>
        <p:txBody>
          <a:bodyPr/>
          <a:lstStyle>
            <a:lvl1pPr>
              <a:defRPr/>
            </a:lvl1pPr>
          </a:lstStyle>
          <a:p>
            <a:pPr>
              <a:defRPr/>
            </a:pPr>
            <a:fld id="{C9B7E262-E511-4CDA-BED9-FA42F82D1451}"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276880-B1F9-42B4-873E-192002F42FDD}" type="datetimeFigureOut">
              <a:rPr lang="en-US"/>
              <a:pPr>
                <a:defRPr/>
              </a:pPr>
              <a:t>10/21/2009</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70C46EF4-23BA-4E90-9812-3E5E09D8B53C}"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EA2F98F-906B-4AC3-899D-DCB02603F068}" type="datetimeFigureOut">
              <a:rPr lang="en-US"/>
              <a:pPr>
                <a:defRPr/>
              </a:pPr>
              <a:t>10/21/2009</a:t>
            </a:fld>
            <a:endParaRPr lang="en-AU"/>
          </a:p>
        </p:txBody>
      </p:sp>
      <p:sp>
        <p:nvSpPr>
          <p:cNvPr id="7" name="Footer Placeholder 4"/>
          <p:cNvSpPr>
            <a:spLocks noGrp="1"/>
          </p:cNvSpPr>
          <p:nvPr>
            <p:ph type="ftr" sz="quarter" idx="11"/>
          </p:nvPr>
        </p:nvSpPr>
        <p:spPr/>
        <p:txBody>
          <a:bodyPr/>
          <a:lstStyle>
            <a:lvl1pPr>
              <a:defRPr/>
            </a:lvl1pPr>
          </a:lstStyle>
          <a:p>
            <a:pPr>
              <a:defRPr/>
            </a:pPr>
            <a:endParaRPr lang="en-AU"/>
          </a:p>
        </p:txBody>
      </p:sp>
      <p:sp>
        <p:nvSpPr>
          <p:cNvPr id="8" name="Slide Number Placeholder 5"/>
          <p:cNvSpPr>
            <a:spLocks noGrp="1"/>
          </p:cNvSpPr>
          <p:nvPr>
            <p:ph type="sldNum" sz="quarter" idx="12"/>
          </p:nvPr>
        </p:nvSpPr>
        <p:spPr/>
        <p:txBody>
          <a:bodyPr/>
          <a:lstStyle>
            <a:lvl1pPr>
              <a:defRPr/>
            </a:lvl1pPr>
          </a:lstStyle>
          <a:p>
            <a:pPr>
              <a:defRPr/>
            </a:pPr>
            <a:fld id="{F47E70B8-F990-43D3-900B-DEF43B8AA177}"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3A775CB-6D0F-4316-A393-D5C36EFB6446}" type="datetimeFigureOut">
              <a:rPr lang="en-US"/>
              <a:pPr>
                <a:defRPr/>
              </a:pPr>
              <a:t>10/21/2009</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8CD36105-7588-4FFB-9C08-EA12F332B926}"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5B4C18F-7DAF-4E34-8543-3A30AA73F78B}" type="datetimeFigureOut">
              <a:rPr lang="en-US"/>
              <a:pPr>
                <a:defRPr/>
              </a:pPr>
              <a:t>10/21/2009</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28E50359-C9AB-4162-B25B-1EE41419AF38}"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608FD8-15FC-4B96-AEE9-93A6C6AFA51C}" type="datetimeFigureOut">
              <a:rPr lang="en-US"/>
              <a:pPr>
                <a:defRPr/>
              </a:pPr>
              <a:t>10/21/2009</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A9028EB0-03B4-494B-B264-D7E3C368C038}"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C566078-EF53-478E-A611-C20DDC961585}" type="datetimeFigureOut">
              <a:rPr lang="en-US"/>
              <a:pPr>
                <a:defRPr/>
              </a:pPr>
              <a:t>10/21/2009</a:t>
            </a:fld>
            <a:endParaRPr lang="en-AU"/>
          </a:p>
        </p:txBody>
      </p:sp>
      <p:sp>
        <p:nvSpPr>
          <p:cNvPr id="3" name="Footer Placeholder 2"/>
          <p:cNvSpPr>
            <a:spLocks noGrp="1"/>
          </p:cNvSpPr>
          <p:nvPr>
            <p:ph type="ftr" sz="quarter" idx="11"/>
          </p:nvPr>
        </p:nvSpPr>
        <p:spPr/>
        <p:txBody>
          <a:bodyPr/>
          <a:lstStyle>
            <a:lvl1pPr>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7DB8C26F-626D-4D75-9675-F8721EE11851}"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EB79E6B-CB5F-4748-8EDC-5EC7228E6755}" type="datetimeFigureOut">
              <a:rPr lang="en-US"/>
              <a:pPr>
                <a:defRPr/>
              </a:pPr>
              <a:t>10/21/2009</a:t>
            </a:fld>
            <a:endParaRPr lang="en-AU"/>
          </a:p>
        </p:txBody>
      </p:sp>
      <p:sp>
        <p:nvSpPr>
          <p:cNvPr id="8" name="Footer Placeholder 5"/>
          <p:cNvSpPr>
            <a:spLocks noGrp="1"/>
          </p:cNvSpPr>
          <p:nvPr>
            <p:ph type="ftr" sz="quarter" idx="11"/>
          </p:nvPr>
        </p:nvSpPr>
        <p:spPr/>
        <p:txBody>
          <a:bodyPr/>
          <a:lstStyle>
            <a:lvl1pPr>
              <a:defRPr/>
            </a:lvl1pPr>
          </a:lstStyle>
          <a:p>
            <a:pPr>
              <a:defRPr/>
            </a:pPr>
            <a:endParaRPr lang="en-AU"/>
          </a:p>
        </p:txBody>
      </p:sp>
      <p:sp>
        <p:nvSpPr>
          <p:cNvPr id="9" name="Slide Number Placeholder 6"/>
          <p:cNvSpPr>
            <a:spLocks noGrp="1"/>
          </p:cNvSpPr>
          <p:nvPr>
            <p:ph type="sldNum" sz="quarter" idx="12"/>
          </p:nvPr>
        </p:nvSpPr>
        <p:spPr/>
        <p:txBody>
          <a:bodyPr/>
          <a:lstStyle>
            <a:lvl1pPr>
              <a:defRPr/>
            </a:lvl1pPr>
          </a:lstStyle>
          <a:p>
            <a:pPr>
              <a:defRPr/>
            </a:pPr>
            <a:fld id="{E8820AAE-899E-46A8-918C-101A7AA78E6B}"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14D41852-5455-4C0B-8C7B-B7F3DB1C5A3D}" type="datetimeFigureOut">
              <a:rPr lang="en-US"/>
              <a:pPr>
                <a:defRPr/>
              </a:pPr>
              <a:t>10/21/2009</a:t>
            </a:fld>
            <a:endParaRPr lang="en-AU"/>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AU"/>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7F49C414-DCAB-49DD-A1DB-0194502D9173}" type="slidenum">
              <a:rPr lang="en-AU"/>
              <a:pPr>
                <a:defRPr/>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B528CC26-A86D-4C6B-88ED-2293FFA11391}" type="datetimeFigureOut">
              <a:rPr lang="en-US"/>
              <a:pPr>
                <a:defRPr/>
              </a:pPr>
              <a:t>10/21/2009</a:t>
            </a:fld>
            <a:endParaRPr lang="en-AU"/>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AU"/>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869C05B1-748C-4463-89D9-EA1964B17D3F}"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8" r:id="rId7"/>
    <p:sldLayoutId id="2147483699" r:id="rId8"/>
    <p:sldLayoutId id="2147483700" r:id="rId9"/>
    <p:sldLayoutId id="2147483691" r:id="rId10"/>
    <p:sldLayoutId id="2147483701"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876"/>
            <a:ext cx="8077200" cy="785818"/>
          </a:xfrm>
        </p:spPr>
        <p:txBody>
          <a:bodyPr/>
          <a:lstStyle/>
          <a:p>
            <a:pPr fontAlgn="auto">
              <a:spcAft>
                <a:spcPts val="0"/>
              </a:spcAft>
              <a:defRPr/>
            </a:pPr>
            <a:r>
              <a:rPr lang="en-AU" dirty="0" smtClean="0">
                <a:solidFill>
                  <a:schemeClr val="accent1">
                    <a:satMod val="150000"/>
                  </a:schemeClr>
                </a:solidFill>
              </a:rPr>
              <a:t>Decimals</a:t>
            </a:r>
            <a:endParaRPr lang="en-AU" dirty="0">
              <a:solidFill>
                <a:schemeClr val="accent1">
                  <a:satMod val="150000"/>
                </a:schemeClr>
              </a:solidFill>
            </a:endParaRPr>
          </a:p>
        </p:txBody>
      </p:sp>
      <p:sp>
        <p:nvSpPr>
          <p:cNvPr id="3" name="Subtitle 2"/>
          <p:cNvSpPr>
            <a:spLocks noGrp="1"/>
          </p:cNvSpPr>
          <p:nvPr>
            <p:ph type="subTitle" idx="1"/>
          </p:nvPr>
        </p:nvSpPr>
        <p:spPr>
          <a:xfrm>
            <a:off x="685800" y="5214938"/>
            <a:ext cx="8077200" cy="1643062"/>
          </a:xfrm>
        </p:spPr>
        <p:txBody>
          <a:bodyPr rtlCol="0" anchor="ctr">
            <a:normAutofit/>
          </a:bodyPr>
          <a:lstStyle/>
          <a:p>
            <a:pPr fontAlgn="auto">
              <a:spcBef>
                <a:spcPts val="0"/>
              </a:spcBef>
              <a:spcAft>
                <a:spcPts val="0"/>
              </a:spcAft>
              <a:buFont typeface="Wingdings 2"/>
              <a:buNone/>
              <a:defRPr/>
            </a:pPr>
            <a:r>
              <a:rPr lang="en-AU" dirty="0" smtClean="0"/>
              <a:t>By  the end of this lesson you will be able to explain/calculate the following:</a:t>
            </a:r>
          </a:p>
          <a:p>
            <a:pPr marL="342900" indent="-342900" fontAlgn="auto">
              <a:spcBef>
                <a:spcPts val="0"/>
              </a:spcBef>
              <a:spcAft>
                <a:spcPts val="0"/>
              </a:spcAft>
              <a:buFont typeface="+mj-lt"/>
              <a:buAutoNum type="arabicPeriod"/>
              <a:defRPr/>
            </a:pPr>
            <a:r>
              <a:rPr lang="en-AU" dirty="0" smtClean="0"/>
              <a:t>Decimal Place Values</a:t>
            </a:r>
          </a:p>
          <a:p>
            <a:pPr marL="342900" indent="-342900" fontAlgn="auto">
              <a:spcBef>
                <a:spcPts val="0"/>
              </a:spcBef>
              <a:spcAft>
                <a:spcPts val="0"/>
              </a:spcAft>
              <a:buFont typeface="+mj-lt"/>
              <a:buAutoNum type="arabicPeriod"/>
              <a:defRPr/>
            </a:pPr>
            <a:r>
              <a:rPr lang="en-AU" dirty="0" smtClean="0"/>
              <a:t>Converting decimals to fractions</a:t>
            </a:r>
          </a:p>
          <a:p>
            <a:pPr marL="342900" indent="-342900" fontAlgn="auto">
              <a:spcBef>
                <a:spcPts val="0"/>
              </a:spcBef>
              <a:spcAft>
                <a:spcPts val="0"/>
              </a:spcAft>
              <a:buFont typeface="+mj-lt"/>
              <a:buAutoNum type="arabicPeriod"/>
              <a:defRPr/>
            </a:pPr>
            <a:r>
              <a:rPr lang="en-AU" dirty="0" smtClean="0"/>
              <a:t>Converting decimals </a:t>
            </a:r>
            <a:r>
              <a:rPr lang="en-AU" smtClean="0"/>
              <a:t>to percentage</a:t>
            </a:r>
            <a:endParaRPr lang="en-AU" dirty="0"/>
          </a:p>
        </p:txBody>
      </p:sp>
      <p:sp>
        <p:nvSpPr>
          <p:cNvPr id="4" name="Title 1"/>
          <p:cNvSpPr txBox="1">
            <a:spLocks/>
          </p:cNvSpPr>
          <p:nvPr/>
        </p:nvSpPr>
        <p:spPr>
          <a:xfrm>
            <a:off x="533400" y="1571612"/>
            <a:ext cx="8077200" cy="1673352"/>
          </a:xfrm>
          <a:prstGeom prst="rect">
            <a:avLst/>
          </a:prstGeom>
        </p:spPr>
        <p:txBody>
          <a:bodyPr tIns="0" rIns="45720" bIns="0">
            <a:normAutofit fontScale="92500"/>
            <a:scene3d>
              <a:camera prst="orthographicFront"/>
              <a:lightRig rig="threePt" dir="t">
                <a:rot lat="0" lon="0" rev="4800000"/>
              </a:lightRig>
            </a:scene3d>
            <a:sp3d prstMaterial="matte">
              <a:bevelT w="50800" h="10160"/>
            </a:sp3d>
          </a:bodyPr>
          <a:lstStyle/>
          <a:p>
            <a:pPr fontAlgn="auto">
              <a:spcAft>
                <a:spcPts val="0"/>
              </a:spcAft>
              <a:defRPr/>
            </a:pPr>
            <a:r>
              <a:rPr lang="en-AU" sz="5400" b="1" dirty="0">
                <a:solidFill>
                  <a:srgbClr val="DCF113"/>
                </a:solidFill>
                <a:effectLst>
                  <a:outerShdw blurRad="38100" dist="38100" dir="2700000" algn="tl">
                    <a:srgbClr val="000000">
                      <a:alpha val="43137"/>
                    </a:srgbClr>
                  </a:outerShdw>
                </a:effectLst>
                <a:latin typeface="+mj-lt"/>
                <a:ea typeface="+mj-ea"/>
                <a:cs typeface="+mj-cs"/>
              </a:rPr>
              <a:t>Number:</a:t>
            </a:r>
            <a:br>
              <a:rPr lang="en-AU" sz="5400" b="1" dirty="0">
                <a:solidFill>
                  <a:srgbClr val="DCF113"/>
                </a:solidFill>
                <a:effectLst>
                  <a:outerShdw blurRad="38100" dist="38100" dir="2700000" algn="tl">
                    <a:srgbClr val="000000">
                      <a:alpha val="43137"/>
                    </a:srgbClr>
                  </a:outerShdw>
                </a:effectLst>
                <a:latin typeface="+mj-lt"/>
                <a:ea typeface="+mj-ea"/>
                <a:cs typeface="+mj-cs"/>
              </a:rPr>
            </a:br>
            <a:r>
              <a:rPr lang="en-AU" sz="5400" b="1" dirty="0">
                <a:solidFill>
                  <a:srgbClr val="DCF113"/>
                </a:solidFill>
                <a:effectLst>
                  <a:outerShdw blurRad="38100" dist="38100" dir="2700000" algn="tl">
                    <a:srgbClr val="000000">
                      <a:alpha val="43137"/>
                    </a:srgbClr>
                  </a:outerShdw>
                </a:effectLst>
                <a:latin typeface="+mj-lt"/>
                <a:ea typeface="+mj-ea"/>
                <a:cs typeface="+mj-cs"/>
              </a:rPr>
              <a:t>Rational Numbers &amp; Indices</a:t>
            </a:r>
            <a:endParaRPr lang="en-AU" sz="5400" b="1" dirty="0">
              <a:solidFill>
                <a:srgbClr val="DCF113"/>
              </a:solidFill>
              <a:effectLst>
                <a:outerShdw blurRad="38100" dist="38100" dir="2700000" algn="tl">
                  <a:srgbClr val="000000">
                    <a:alpha val="43137"/>
                  </a:srgbClr>
                </a:outerShdw>
              </a:effectLst>
              <a:latin typeface="+mj-lt"/>
              <a:ea typeface="+mj-ea"/>
              <a:cs typeface="+mj-cs"/>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p:cNvPicPr>
            <a:picLocks noChangeAspect="1" noChangeArrowheads="1"/>
          </p:cNvPicPr>
          <p:nvPr/>
        </p:nvPicPr>
        <p:blipFill>
          <a:blip r:embed="rId2"/>
          <a:srcRect b="7143"/>
          <a:stretch>
            <a:fillRect/>
          </a:stretch>
        </p:blipFill>
        <p:spPr bwMode="auto">
          <a:xfrm>
            <a:off x="1976438" y="214313"/>
            <a:ext cx="5191125" cy="928687"/>
          </a:xfrm>
          <a:prstGeom prst="rect">
            <a:avLst/>
          </a:prstGeom>
          <a:noFill/>
          <a:ln w="9525">
            <a:noFill/>
            <a:miter lim="800000"/>
            <a:headEnd/>
            <a:tailEnd/>
          </a:ln>
        </p:spPr>
      </p:pic>
      <p:pic>
        <p:nvPicPr>
          <p:cNvPr id="24578" name="Picture 4"/>
          <p:cNvPicPr>
            <a:picLocks noChangeAspect="1" noChangeArrowheads="1"/>
          </p:cNvPicPr>
          <p:nvPr/>
        </p:nvPicPr>
        <p:blipFill>
          <a:blip r:embed="rId3"/>
          <a:srcRect/>
          <a:stretch>
            <a:fillRect/>
          </a:stretch>
        </p:blipFill>
        <p:spPr bwMode="auto">
          <a:xfrm>
            <a:off x="0" y="1571625"/>
            <a:ext cx="9180513" cy="3240088"/>
          </a:xfrm>
          <a:prstGeom prst="rect">
            <a:avLst/>
          </a:prstGeom>
          <a:noFill/>
          <a:ln w="9525">
            <a:noFill/>
            <a:miter lim="800000"/>
            <a:headEnd/>
            <a:tailEnd/>
          </a:ln>
        </p:spPr>
      </p:pic>
      <p:pic>
        <p:nvPicPr>
          <p:cNvPr id="4101" name="Picture 5"/>
          <p:cNvPicPr>
            <a:picLocks noChangeAspect="1" noChangeArrowheads="1"/>
          </p:cNvPicPr>
          <p:nvPr/>
        </p:nvPicPr>
        <p:blipFill>
          <a:blip r:embed="rId4"/>
          <a:srcRect/>
          <a:stretch>
            <a:fillRect/>
          </a:stretch>
        </p:blipFill>
        <p:spPr bwMode="auto">
          <a:xfrm>
            <a:off x="2971800" y="5695950"/>
            <a:ext cx="6172200" cy="1162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 to="" calcmode="lin" valueType="num">
                                      <p:cBhvr>
                                        <p:cTn id="7" dur="1" fill="hold"/>
                                        <p:tgtEl>
                                          <p:spTgt spid="410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a:srcRect b="7143"/>
          <a:stretch>
            <a:fillRect/>
          </a:stretch>
        </p:blipFill>
        <p:spPr bwMode="auto">
          <a:xfrm>
            <a:off x="1976438" y="214313"/>
            <a:ext cx="5191125" cy="928687"/>
          </a:xfrm>
          <a:prstGeom prst="rect">
            <a:avLst/>
          </a:prstGeom>
          <a:noFill/>
          <a:ln w="9525">
            <a:noFill/>
            <a:miter lim="800000"/>
            <a:headEnd/>
            <a:tailEnd/>
          </a:ln>
        </p:spPr>
      </p:pic>
      <p:pic>
        <p:nvPicPr>
          <p:cNvPr id="25602" name="Picture 2"/>
          <p:cNvPicPr>
            <a:picLocks noChangeAspect="1" noChangeArrowheads="1"/>
          </p:cNvPicPr>
          <p:nvPr/>
        </p:nvPicPr>
        <p:blipFill>
          <a:blip r:embed="rId3"/>
          <a:srcRect/>
          <a:stretch>
            <a:fillRect/>
          </a:stretch>
        </p:blipFill>
        <p:spPr bwMode="auto">
          <a:xfrm>
            <a:off x="0" y="1571625"/>
            <a:ext cx="9180513" cy="2368550"/>
          </a:xfrm>
          <a:prstGeom prst="rect">
            <a:avLst/>
          </a:prstGeom>
          <a:noFill/>
          <a:ln w="9525">
            <a:noFill/>
            <a:miter lim="800000"/>
            <a:headEnd/>
            <a:tailEnd/>
          </a:ln>
        </p:spPr>
      </p:pic>
      <p:pic>
        <p:nvPicPr>
          <p:cNvPr id="5123" name="Picture 3"/>
          <p:cNvPicPr>
            <a:picLocks noChangeAspect="1" noChangeArrowheads="1"/>
          </p:cNvPicPr>
          <p:nvPr/>
        </p:nvPicPr>
        <p:blipFill>
          <a:blip r:embed="rId4"/>
          <a:srcRect/>
          <a:stretch>
            <a:fillRect/>
          </a:stretch>
        </p:blipFill>
        <p:spPr bwMode="auto">
          <a:xfrm>
            <a:off x="2765425" y="5000625"/>
            <a:ext cx="6378575" cy="1857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to="" calcmode="lin" valueType="num">
                                      <p:cBhvr>
                                        <p:cTn id="7" dur="1" fill="hold"/>
                                        <p:tgtEl>
                                          <p:spTgt spid="512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2"/>
          <a:srcRect b="7143"/>
          <a:stretch>
            <a:fillRect/>
          </a:stretch>
        </p:blipFill>
        <p:spPr bwMode="auto">
          <a:xfrm>
            <a:off x="1976438" y="214313"/>
            <a:ext cx="5191125" cy="928687"/>
          </a:xfrm>
          <a:prstGeom prst="rect">
            <a:avLst/>
          </a:prstGeom>
          <a:noFill/>
          <a:ln w="9525">
            <a:noFill/>
            <a:miter lim="800000"/>
            <a:headEnd/>
            <a:tailEnd/>
          </a:ln>
        </p:spPr>
      </p:pic>
      <p:pic>
        <p:nvPicPr>
          <p:cNvPr id="26626" name="Picture 3"/>
          <p:cNvPicPr>
            <a:picLocks noChangeAspect="1" noChangeArrowheads="1"/>
          </p:cNvPicPr>
          <p:nvPr/>
        </p:nvPicPr>
        <p:blipFill>
          <a:blip r:embed="rId3"/>
          <a:srcRect/>
          <a:stretch>
            <a:fillRect/>
          </a:stretch>
        </p:blipFill>
        <p:spPr bwMode="auto">
          <a:xfrm>
            <a:off x="0" y="1500188"/>
            <a:ext cx="9180513" cy="3201987"/>
          </a:xfrm>
          <a:prstGeom prst="rect">
            <a:avLst/>
          </a:prstGeom>
          <a:noFill/>
          <a:ln w="9525">
            <a:noFill/>
            <a:miter lim="800000"/>
            <a:headEnd/>
            <a:tailEnd/>
          </a:ln>
        </p:spPr>
      </p:pic>
      <p:pic>
        <p:nvPicPr>
          <p:cNvPr id="6148" name="Picture 4"/>
          <p:cNvPicPr>
            <a:picLocks noChangeAspect="1" noChangeArrowheads="1"/>
          </p:cNvPicPr>
          <p:nvPr/>
        </p:nvPicPr>
        <p:blipFill>
          <a:blip r:embed="rId4"/>
          <a:srcRect/>
          <a:stretch>
            <a:fillRect/>
          </a:stretch>
        </p:blipFill>
        <p:spPr bwMode="auto">
          <a:xfrm>
            <a:off x="3571875" y="4845050"/>
            <a:ext cx="5133975" cy="2012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to="" calcmode="lin" valueType="num">
                                      <p:cBhvr>
                                        <p:cTn id="7" dur="1" fill="hold"/>
                                        <p:tgtEl>
                                          <p:spTgt spid="614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Decimal Places</a:t>
            </a:r>
            <a:endParaRPr lang="en-AU" dirty="0">
              <a:solidFill>
                <a:schemeClr val="accent1">
                  <a:satMod val="150000"/>
                </a:schemeClr>
              </a:solidFill>
            </a:endParaRPr>
          </a:p>
        </p:txBody>
      </p:sp>
      <p:sp>
        <p:nvSpPr>
          <p:cNvPr id="3" name="Content Placeholder 2"/>
          <p:cNvSpPr>
            <a:spLocks noGrp="1"/>
          </p:cNvSpPr>
          <p:nvPr>
            <p:ph idx="1"/>
          </p:nvPr>
        </p:nvSpPr>
        <p:spPr/>
        <p:txBody>
          <a:bodyPr/>
          <a:lstStyle/>
          <a:p>
            <a:r>
              <a:rPr lang="en-AU" smtClean="0"/>
              <a:t>Decimals play such a big part of everyday life that:</a:t>
            </a:r>
          </a:p>
          <a:p>
            <a:pPr lvl="1"/>
            <a:r>
              <a:rPr lang="en-AU" smtClean="0"/>
              <a:t>we need to be able to use them, </a:t>
            </a:r>
          </a:p>
          <a:p>
            <a:pPr lvl="1"/>
            <a:r>
              <a:rPr lang="en-AU" smtClean="0"/>
              <a:t>put them in order, and, </a:t>
            </a:r>
          </a:p>
          <a:p>
            <a:pPr lvl="1"/>
            <a:r>
              <a:rPr lang="en-AU" smtClean="0"/>
              <a:t>convert them to simple fractions or percentages.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Ordering Decimals</a:t>
            </a:r>
            <a:endParaRPr lang="en-AU"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fontAlgn="auto">
              <a:spcBef>
                <a:spcPts val="0"/>
              </a:spcBef>
              <a:spcAft>
                <a:spcPts val="0"/>
              </a:spcAft>
              <a:buFont typeface="Wingdings 2"/>
              <a:buChar char=""/>
              <a:defRPr/>
            </a:pPr>
            <a:r>
              <a:rPr lang="en-AU" sz="3600" b="1" dirty="0" smtClean="0">
                <a:solidFill>
                  <a:srgbClr val="FF0000"/>
                </a:solidFill>
                <a:effectLst>
                  <a:outerShdw blurRad="38100" dist="38100" dir="2700000" algn="tl">
                    <a:srgbClr val="000000">
                      <a:alpha val="43137"/>
                    </a:srgbClr>
                  </a:outerShdw>
                </a:effectLst>
              </a:rPr>
              <a:t>Ascending</a:t>
            </a:r>
            <a:r>
              <a:rPr lang="en-AU" sz="3600" dirty="0" smtClean="0">
                <a:effectLst>
                  <a:outerShdw blurRad="38100" dist="38100" dir="2700000" algn="tl">
                    <a:srgbClr val="000000">
                      <a:alpha val="43137"/>
                    </a:srgbClr>
                  </a:outerShdw>
                </a:effectLst>
              </a:rPr>
              <a:t> </a:t>
            </a:r>
            <a:r>
              <a:rPr lang="en-AU" sz="3600" dirty="0" smtClean="0"/>
              <a:t>order means from lowest to highest</a:t>
            </a:r>
          </a:p>
          <a:p>
            <a:pPr marL="438912" indent="-320040" fontAlgn="auto">
              <a:spcBef>
                <a:spcPts val="0"/>
              </a:spcBef>
              <a:spcAft>
                <a:spcPts val="0"/>
              </a:spcAft>
              <a:buFont typeface="Wingdings 2"/>
              <a:buChar char=""/>
              <a:defRPr/>
            </a:pPr>
            <a:r>
              <a:rPr lang="en-AU" sz="3600" b="1" dirty="0" smtClean="0">
                <a:solidFill>
                  <a:srgbClr val="92D050"/>
                </a:solidFill>
                <a:effectLst>
                  <a:outerShdw blurRad="38100" dist="38100" dir="2700000" algn="tl">
                    <a:srgbClr val="000000">
                      <a:alpha val="43137"/>
                    </a:srgbClr>
                  </a:outerShdw>
                </a:effectLst>
              </a:rPr>
              <a:t>Descending</a:t>
            </a:r>
            <a:r>
              <a:rPr lang="en-AU" sz="3600" dirty="0" smtClean="0">
                <a:effectLst>
                  <a:outerShdw blurRad="38100" dist="38100" dir="2700000" algn="tl">
                    <a:srgbClr val="000000">
                      <a:alpha val="43137"/>
                    </a:srgbClr>
                  </a:outerShdw>
                </a:effectLst>
              </a:rPr>
              <a:t> </a:t>
            </a:r>
            <a:r>
              <a:rPr lang="en-AU" sz="3600" dirty="0" smtClean="0"/>
              <a:t>order means from highest to lowest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Ordering Decimals</a:t>
            </a:r>
            <a:endParaRPr lang="en-AU"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fontAlgn="auto">
              <a:spcBef>
                <a:spcPts val="0"/>
              </a:spcBef>
              <a:spcAft>
                <a:spcPts val="0"/>
              </a:spcAft>
              <a:buFont typeface="Wingdings 2"/>
              <a:buChar char=""/>
              <a:defRPr/>
            </a:pPr>
            <a:r>
              <a:rPr lang="en-AU" dirty="0" smtClean="0"/>
              <a:t>This is done by first writing each number with the </a:t>
            </a:r>
            <a:r>
              <a:rPr lang="en-AU" b="1" dirty="0" smtClean="0">
                <a:solidFill>
                  <a:srgbClr val="92D050"/>
                </a:solidFill>
                <a:effectLst>
                  <a:outerShdw blurRad="38100" dist="38100" dir="2700000" algn="tl">
                    <a:srgbClr val="000000">
                      <a:alpha val="43137"/>
                    </a:srgbClr>
                  </a:outerShdw>
                </a:effectLst>
              </a:rPr>
              <a:t>same number of decimal places</a:t>
            </a:r>
            <a:r>
              <a:rPr lang="en-AU" dirty="0" smtClean="0"/>
              <a:t>, adding zeros where necessary. </a:t>
            </a:r>
          </a:p>
          <a:p>
            <a:pPr marL="438912" indent="-320040" fontAlgn="auto">
              <a:spcBef>
                <a:spcPts val="0"/>
              </a:spcBef>
              <a:spcAft>
                <a:spcPts val="0"/>
              </a:spcAft>
              <a:buFont typeface="Wingdings 2"/>
              <a:buChar char=""/>
              <a:defRPr/>
            </a:pPr>
            <a:r>
              <a:rPr lang="en-AU" dirty="0" smtClean="0"/>
              <a:t>We then </a:t>
            </a:r>
            <a:r>
              <a:rPr lang="en-AU" b="1" dirty="0" smtClean="0">
                <a:solidFill>
                  <a:srgbClr val="FF0000"/>
                </a:solidFill>
                <a:effectLst>
                  <a:outerShdw blurRad="38100" dist="38100" dir="2700000" algn="tl">
                    <a:srgbClr val="000000">
                      <a:alpha val="43137"/>
                    </a:srgbClr>
                  </a:outerShdw>
                </a:effectLst>
              </a:rPr>
              <a:t>look</a:t>
            </a:r>
            <a:r>
              <a:rPr lang="en-AU" dirty="0" smtClean="0">
                <a:effectLst>
                  <a:outerShdw blurRad="38100" dist="38100" dir="2700000" algn="tl">
                    <a:srgbClr val="000000">
                      <a:alpha val="43137"/>
                    </a:srgbClr>
                  </a:outerShdw>
                </a:effectLst>
              </a:rPr>
              <a:t> </a:t>
            </a:r>
            <a:r>
              <a:rPr lang="en-AU" dirty="0" smtClean="0"/>
              <a:t>at the </a:t>
            </a:r>
            <a:r>
              <a:rPr lang="en-AU" b="1" dirty="0" smtClean="0">
                <a:solidFill>
                  <a:srgbClr val="FF0000"/>
                </a:solidFill>
                <a:effectLst>
                  <a:outerShdw blurRad="38100" dist="38100" dir="2700000" algn="tl">
                    <a:srgbClr val="000000">
                      <a:alpha val="43137"/>
                    </a:srgbClr>
                  </a:outerShdw>
                </a:effectLst>
              </a:rPr>
              <a:t>left-most</a:t>
            </a:r>
            <a:r>
              <a:rPr lang="en-AU" dirty="0" smtClean="0"/>
              <a:t> digit. </a:t>
            </a:r>
          </a:p>
          <a:p>
            <a:pPr marL="438912" indent="-320040" fontAlgn="auto">
              <a:spcBef>
                <a:spcPts val="0"/>
              </a:spcBef>
              <a:spcAft>
                <a:spcPts val="0"/>
              </a:spcAft>
              <a:buFont typeface="Wingdings 2"/>
              <a:buChar char=""/>
              <a:defRPr/>
            </a:pPr>
            <a:r>
              <a:rPr lang="en-AU" dirty="0" smtClean="0"/>
              <a:t>The greater this digit, the greater the decimal number. </a:t>
            </a:r>
          </a:p>
          <a:p>
            <a:pPr marL="438912" indent="-320040" fontAlgn="auto">
              <a:spcBef>
                <a:spcPts val="0"/>
              </a:spcBef>
              <a:spcAft>
                <a:spcPts val="0"/>
              </a:spcAft>
              <a:buFont typeface="Wingdings 2"/>
              <a:buChar char=""/>
              <a:defRPr/>
            </a:pPr>
            <a:r>
              <a:rPr lang="en-AU" dirty="0" smtClean="0"/>
              <a:t>If the left-most digits are the same, we move to the next digit, and so 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Worked Example</a:t>
            </a:r>
            <a:endParaRPr lang="en-AU" dirty="0">
              <a:solidFill>
                <a:schemeClr val="accent1">
                  <a:satMod val="150000"/>
                </a:schemeClr>
              </a:solidFill>
            </a:endParaRPr>
          </a:p>
        </p:txBody>
      </p:sp>
      <p:pic>
        <p:nvPicPr>
          <p:cNvPr id="19458" name="Picture 2"/>
          <p:cNvPicPr>
            <a:picLocks noChangeAspect="1" noChangeArrowheads="1"/>
          </p:cNvPicPr>
          <p:nvPr/>
        </p:nvPicPr>
        <p:blipFill>
          <a:blip r:embed="rId2"/>
          <a:srcRect/>
          <a:stretch>
            <a:fillRect/>
          </a:stretch>
        </p:blipFill>
        <p:spPr bwMode="auto">
          <a:xfrm>
            <a:off x="142875" y="1571625"/>
            <a:ext cx="7199313" cy="928688"/>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2671763" y="3214688"/>
            <a:ext cx="3800475" cy="428625"/>
          </a:xfrm>
          <a:prstGeom prst="rect">
            <a:avLst/>
          </a:prstGeom>
          <a:noFill/>
          <a:ln w="9525">
            <a:noFill/>
            <a:miter lim="800000"/>
            <a:headEnd/>
            <a:tailEnd/>
          </a:ln>
        </p:spPr>
      </p:pic>
      <p:pic>
        <p:nvPicPr>
          <p:cNvPr id="1028" name="Picture 4"/>
          <p:cNvPicPr>
            <a:picLocks noChangeAspect="1" noChangeArrowheads="1"/>
          </p:cNvPicPr>
          <p:nvPr/>
        </p:nvPicPr>
        <p:blipFill>
          <a:blip r:embed="rId4"/>
          <a:srcRect/>
          <a:stretch>
            <a:fillRect/>
          </a:stretch>
        </p:blipFill>
        <p:spPr bwMode="auto">
          <a:xfrm>
            <a:off x="2928938" y="4714875"/>
            <a:ext cx="3200400" cy="56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to="" calcmode="lin" valueType="num">
                                      <p:cBhvr>
                                        <p:cTn id="7" dur="1" fill="hold"/>
                                        <p:tgtEl>
                                          <p:spTgt spid="102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to="" calcmode="lin" valueType="num">
                                      <p:cBhvr>
                                        <p:cTn id="12" dur="1" fill="hold"/>
                                        <p:tgtEl>
                                          <p:spTgt spid="102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Terminating Decimals</a:t>
            </a:r>
            <a:endParaRPr lang="en-AU" dirty="0">
              <a:solidFill>
                <a:schemeClr val="accent1">
                  <a:satMod val="150000"/>
                </a:schemeClr>
              </a:solidFill>
            </a:endParaRPr>
          </a:p>
        </p:txBody>
      </p:sp>
      <p:sp>
        <p:nvSpPr>
          <p:cNvPr id="3" name="Content Placeholder 2"/>
          <p:cNvSpPr>
            <a:spLocks noGrp="1"/>
          </p:cNvSpPr>
          <p:nvPr>
            <p:ph idx="1"/>
          </p:nvPr>
        </p:nvSpPr>
        <p:spPr>
          <a:xfrm>
            <a:off x="500063" y="1714500"/>
            <a:ext cx="8229600" cy="4625975"/>
          </a:xfrm>
        </p:spPr>
        <p:txBody>
          <a:bodyPr rtlCol="0">
            <a:normAutofit/>
          </a:bodyPr>
          <a:lstStyle/>
          <a:p>
            <a:pPr marL="438912" indent="-320040" fontAlgn="auto">
              <a:spcBef>
                <a:spcPts val="0"/>
              </a:spcBef>
              <a:spcAft>
                <a:spcPts val="0"/>
              </a:spcAft>
              <a:buFont typeface="Wingdings 2"/>
              <a:buChar char=""/>
              <a:defRPr/>
            </a:pPr>
            <a:r>
              <a:rPr lang="en-AU" b="1" dirty="0" smtClean="0">
                <a:solidFill>
                  <a:srgbClr val="00B0F0"/>
                </a:solidFill>
                <a:effectLst>
                  <a:outerShdw blurRad="38100" dist="38100" dir="2700000" algn="tl">
                    <a:srgbClr val="000000">
                      <a:alpha val="43137"/>
                    </a:srgbClr>
                  </a:outerShdw>
                </a:effectLst>
              </a:rPr>
              <a:t>Terminating decimals </a:t>
            </a:r>
            <a:r>
              <a:rPr lang="en-AU" dirty="0" smtClean="0"/>
              <a:t>have a fixed or </a:t>
            </a:r>
            <a:r>
              <a:rPr lang="en-AU" b="1" dirty="0" smtClean="0">
                <a:solidFill>
                  <a:srgbClr val="00B0F0"/>
                </a:solidFill>
                <a:effectLst>
                  <a:outerShdw blurRad="38100" dist="38100" dir="2700000" algn="tl">
                    <a:srgbClr val="000000">
                      <a:alpha val="43137"/>
                    </a:srgbClr>
                  </a:outerShdw>
                </a:effectLst>
              </a:rPr>
              <a:t>finite </a:t>
            </a:r>
            <a:r>
              <a:rPr lang="en-AU" dirty="0" smtClean="0"/>
              <a:t>number of </a:t>
            </a:r>
            <a:r>
              <a:rPr lang="en-AU" b="1" dirty="0" smtClean="0">
                <a:solidFill>
                  <a:srgbClr val="00B0F0"/>
                </a:solidFill>
                <a:effectLst>
                  <a:outerShdw blurRad="38100" dist="38100" dir="2700000" algn="tl">
                    <a:srgbClr val="000000">
                      <a:alpha val="43137"/>
                    </a:srgbClr>
                  </a:outerShdw>
                </a:effectLst>
              </a:rPr>
              <a:t>decimal places </a:t>
            </a:r>
            <a:r>
              <a:rPr lang="en-AU" dirty="0" smtClean="0"/>
              <a:t>and can be written as a fraction with a denominator that is a power of 10. </a:t>
            </a:r>
          </a:p>
          <a:p>
            <a:pPr marL="731520" lvl="1" indent="-274320" fontAlgn="auto">
              <a:spcAft>
                <a:spcPts val="0"/>
              </a:spcAft>
              <a:buFont typeface="Wingdings"/>
              <a:buChar char=""/>
              <a:defRPr/>
            </a:pPr>
            <a:r>
              <a:rPr lang="en-AU" sz="1900" dirty="0" smtClean="0"/>
              <a:t>If the decimal has 1 decimal place, the denominator of the fraction is 10; </a:t>
            </a:r>
          </a:p>
          <a:p>
            <a:pPr marL="731520" lvl="1" indent="-274320" fontAlgn="auto">
              <a:spcAft>
                <a:spcPts val="0"/>
              </a:spcAft>
              <a:buFont typeface="Wingdings"/>
              <a:buChar char=""/>
              <a:defRPr/>
            </a:pPr>
            <a:r>
              <a:rPr lang="en-AU" sz="1900" dirty="0" smtClean="0"/>
              <a:t>If there are 2 decimal places, the denominator is 100; </a:t>
            </a:r>
          </a:p>
          <a:p>
            <a:pPr marL="731520" lvl="1" indent="-274320" fontAlgn="auto">
              <a:spcAft>
                <a:spcPts val="0"/>
              </a:spcAft>
              <a:buFont typeface="Wingdings"/>
              <a:buChar char=""/>
              <a:defRPr/>
            </a:pPr>
            <a:r>
              <a:rPr lang="en-AU" sz="1900" dirty="0" smtClean="0"/>
              <a:t>If there are 3 decimal places, the denominator is 1000 and so on.</a:t>
            </a:r>
          </a:p>
          <a:p>
            <a:pPr marL="438912" indent="-320040" fontAlgn="auto">
              <a:spcBef>
                <a:spcPts val="0"/>
              </a:spcBef>
              <a:spcAft>
                <a:spcPts val="0"/>
              </a:spcAft>
              <a:buFont typeface="Wingdings 2"/>
              <a:buChar char=""/>
              <a:defRPr/>
            </a:pPr>
            <a:r>
              <a:rPr lang="en-AU" dirty="0" smtClean="0"/>
              <a:t>In each case the numerator is the decimal without the decimal point. </a:t>
            </a:r>
          </a:p>
          <a:p>
            <a:pPr marL="438912" indent="-320040" fontAlgn="auto">
              <a:spcBef>
                <a:spcPts val="0"/>
              </a:spcBef>
              <a:spcAft>
                <a:spcPts val="0"/>
              </a:spcAft>
              <a:buFont typeface="Wingdings 2"/>
              <a:buChar char=""/>
              <a:defRPr/>
            </a:pPr>
            <a:r>
              <a:rPr lang="en-AU" dirty="0" smtClean="0"/>
              <a:t>These fractions are simplified where possible.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Worked Example</a:t>
            </a:r>
            <a:endParaRPr lang="en-AU" dirty="0">
              <a:solidFill>
                <a:schemeClr val="accent1">
                  <a:satMod val="150000"/>
                </a:schemeClr>
              </a:solidFill>
            </a:endParaRPr>
          </a:p>
        </p:txBody>
      </p:sp>
      <p:pic>
        <p:nvPicPr>
          <p:cNvPr id="21506" name="Picture 2"/>
          <p:cNvPicPr>
            <a:picLocks noChangeAspect="1" noChangeArrowheads="1"/>
          </p:cNvPicPr>
          <p:nvPr/>
        </p:nvPicPr>
        <p:blipFill>
          <a:blip r:embed="rId2"/>
          <a:srcRect/>
          <a:stretch>
            <a:fillRect/>
          </a:stretch>
        </p:blipFill>
        <p:spPr bwMode="auto">
          <a:xfrm>
            <a:off x="0" y="1571625"/>
            <a:ext cx="7972425" cy="857250"/>
          </a:xfrm>
          <a:prstGeom prst="rect">
            <a:avLst/>
          </a:prstGeom>
          <a:noFill/>
          <a:ln w="9525">
            <a:noFill/>
            <a:miter lim="800000"/>
            <a:headEnd/>
            <a:tailEnd/>
          </a:ln>
        </p:spPr>
      </p:pic>
      <p:pic>
        <p:nvPicPr>
          <p:cNvPr id="2051" name="Picture 3"/>
          <p:cNvPicPr>
            <a:picLocks noChangeAspect="1" noChangeArrowheads="1"/>
          </p:cNvPicPr>
          <p:nvPr/>
        </p:nvPicPr>
        <p:blipFill>
          <a:blip r:embed="rId3"/>
          <a:srcRect/>
          <a:stretch>
            <a:fillRect/>
          </a:stretch>
        </p:blipFill>
        <p:spPr bwMode="auto">
          <a:xfrm>
            <a:off x="428625" y="2571750"/>
            <a:ext cx="2071688" cy="2573338"/>
          </a:xfrm>
          <a:prstGeom prst="rect">
            <a:avLst/>
          </a:prstGeom>
          <a:noFill/>
          <a:ln w="9525">
            <a:noFill/>
            <a:miter lim="800000"/>
            <a:headEnd/>
            <a:tailEnd/>
          </a:ln>
        </p:spPr>
      </p:pic>
      <p:pic>
        <p:nvPicPr>
          <p:cNvPr id="2052" name="Picture 4"/>
          <p:cNvPicPr>
            <a:picLocks noChangeAspect="1" noChangeArrowheads="1"/>
          </p:cNvPicPr>
          <p:nvPr/>
        </p:nvPicPr>
        <p:blipFill>
          <a:blip r:embed="rId4"/>
          <a:srcRect/>
          <a:stretch>
            <a:fillRect/>
          </a:stretch>
        </p:blipFill>
        <p:spPr bwMode="auto">
          <a:xfrm>
            <a:off x="3286125" y="2500313"/>
            <a:ext cx="1857375" cy="3548062"/>
          </a:xfrm>
          <a:prstGeom prst="rect">
            <a:avLst/>
          </a:prstGeom>
          <a:noFill/>
          <a:ln w="9525">
            <a:noFill/>
            <a:miter lim="800000"/>
            <a:headEnd/>
            <a:tailEnd/>
          </a:ln>
        </p:spPr>
      </p:pic>
      <p:pic>
        <p:nvPicPr>
          <p:cNvPr id="2053" name="Picture 5"/>
          <p:cNvPicPr>
            <a:picLocks noChangeAspect="1" noChangeArrowheads="1"/>
          </p:cNvPicPr>
          <p:nvPr/>
        </p:nvPicPr>
        <p:blipFill>
          <a:blip r:embed="rId5"/>
          <a:srcRect/>
          <a:stretch>
            <a:fillRect/>
          </a:stretch>
        </p:blipFill>
        <p:spPr bwMode="auto">
          <a:xfrm>
            <a:off x="5715000" y="2500313"/>
            <a:ext cx="2714625" cy="28749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to="" calcmode="lin" valueType="num">
                                      <p:cBhvr>
                                        <p:cTn id="7" dur="1" fill="hold"/>
                                        <p:tgtEl>
                                          <p:spTgt spid="2051"/>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 to="" calcmode="lin" valueType="num">
                                      <p:cBhvr>
                                        <p:cTn id="12" dur="1" fill="hold"/>
                                        <p:tgtEl>
                                          <p:spTgt spid="205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 to="" calcmode="lin" valueType="num">
                                      <p:cBhvr>
                                        <p:cTn id="17" dur="1" fill="hold"/>
                                        <p:tgtEl>
                                          <p:spTgt spid="20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AU" dirty="0" smtClean="0">
                <a:solidFill>
                  <a:schemeClr val="accent1">
                    <a:satMod val="150000"/>
                  </a:schemeClr>
                </a:solidFill>
              </a:rPr>
              <a:t>Converting decimals to percentage</a:t>
            </a:r>
            <a:endParaRPr lang="en-AU"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fontAlgn="auto">
              <a:spcBef>
                <a:spcPts val="0"/>
              </a:spcBef>
              <a:spcAft>
                <a:spcPts val="0"/>
              </a:spcAft>
              <a:buFont typeface="Wingdings 2"/>
              <a:buChar char=""/>
              <a:defRPr/>
            </a:pPr>
            <a:r>
              <a:rPr lang="en-AU" dirty="0" smtClean="0"/>
              <a:t>To convert a decimal to a percentage we </a:t>
            </a:r>
            <a:r>
              <a:rPr lang="en-AU" b="1" dirty="0" smtClean="0">
                <a:solidFill>
                  <a:srgbClr val="00B0F0"/>
                </a:solidFill>
                <a:effectLst>
                  <a:outerShdw blurRad="38100" dist="38100" dir="2700000" algn="tl">
                    <a:srgbClr val="000000">
                      <a:alpha val="43137"/>
                    </a:srgbClr>
                  </a:outerShdw>
                </a:effectLst>
              </a:rPr>
              <a:t>multiply</a:t>
            </a:r>
            <a:r>
              <a:rPr lang="en-AU" dirty="0" smtClean="0">
                <a:effectLst>
                  <a:outerShdw blurRad="38100" dist="38100" dir="2700000" algn="tl">
                    <a:srgbClr val="000000">
                      <a:alpha val="43137"/>
                    </a:srgbClr>
                  </a:outerShdw>
                </a:effectLst>
              </a:rPr>
              <a:t> </a:t>
            </a:r>
            <a:r>
              <a:rPr lang="en-AU" dirty="0" smtClean="0"/>
              <a:t>the decimal by </a:t>
            </a:r>
            <a:r>
              <a:rPr lang="en-AU" b="1" dirty="0" smtClean="0">
                <a:solidFill>
                  <a:srgbClr val="00B0F0"/>
                </a:solidFill>
                <a:effectLst>
                  <a:outerShdw blurRad="38100" dist="38100" dir="2700000" algn="tl">
                    <a:srgbClr val="000000">
                      <a:alpha val="43137"/>
                    </a:srgbClr>
                  </a:outerShdw>
                </a:effectLst>
              </a:rPr>
              <a:t>100</a:t>
            </a:r>
            <a:r>
              <a:rPr lang="en-AU" dirty="0" smtClean="0">
                <a:effectLst>
                  <a:outerShdw blurRad="38100" dist="38100" dir="2700000" algn="tl">
                    <a:srgbClr val="000000">
                      <a:alpha val="43137"/>
                    </a:srgbClr>
                  </a:outerShdw>
                </a:effectLst>
              </a:rPr>
              <a:t> </a:t>
            </a:r>
            <a:r>
              <a:rPr lang="en-AU" dirty="0" smtClean="0"/>
              <a:t>and </a:t>
            </a:r>
            <a:r>
              <a:rPr lang="en-AU" b="1" dirty="0" smtClean="0">
                <a:solidFill>
                  <a:srgbClr val="FF0000"/>
                </a:solidFill>
                <a:effectLst>
                  <a:outerShdw blurRad="38100" dist="38100" dir="2700000" algn="tl">
                    <a:srgbClr val="000000">
                      <a:alpha val="43137"/>
                    </a:srgbClr>
                  </a:outerShdw>
                </a:effectLst>
              </a:rPr>
              <a:t>include</a:t>
            </a:r>
            <a:r>
              <a:rPr lang="en-AU" dirty="0" smtClean="0">
                <a:effectLst>
                  <a:outerShdw blurRad="38100" dist="38100" dir="2700000" algn="tl">
                    <a:srgbClr val="000000">
                      <a:alpha val="43137"/>
                    </a:srgbClr>
                  </a:outerShdw>
                </a:effectLst>
              </a:rPr>
              <a:t> </a:t>
            </a:r>
            <a:r>
              <a:rPr lang="en-AU" dirty="0" smtClean="0"/>
              <a:t>the </a:t>
            </a:r>
            <a:r>
              <a:rPr lang="en-AU" b="1" dirty="0" smtClean="0">
                <a:solidFill>
                  <a:srgbClr val="FF0000"/>
                </a:solidFill>
                <a:effectLst>
                  <a:outerShdw blurRad="38100" dist="38100" dir="2700000" algn="tl">
                    <a:srgbClr val="000000">
                      <a:alpha val="43137"/>
                    </a:srgbClr>
                  </a:outerShdw>
                </a:effectLst>
              </a:rPr>
              <a:t>% sign</a:t>
            </a:r>
            <a:r>
              <a:rPr lang="en-AU" dirty="0" smtClean="0"/>
              <a:t>.</a:t>
            </a:r>
            <a:endParaRPr lang="en-AU" dirty="0"/>
          </a:p>
        </p:txBody>
      </p:sp>
      <p:pic>
        <p:nvPicPr>
          <p:cNvPr id="3074" name="Picture 2"/>
          <p:cNvPicPr>
            <a:picLocks noChangeAspect="1" noChangeArrowheads="1"/>
          </p:cNvPicPr>
          <p:nvPr/>
        </p:nvPicPr>
        <p:blipFill>
          <a:blip r:embed="rId2"/>
          <a:srcRect/>
          <a:stretch>
            <a:fillRect/>
          </a:stretch>
        </p:blipFill>
        <p:spPr bwMode="auto">
          <a:xfrm>
            <a:off x="0" y="3929063"/>
            <a:ext cx="6324600" cy="742950"/>
          </a:xfrm>
          <a:prstGeom prst="rect">
            <a:avLst/>
          </a:prstGeom>
          <a:noFill/>
          <a:ln w="9525">
            <a:noFill/>
            <a:miter lim="800000"/>
            <a:headEnd/>
            <a:tailEnd/>
          </a:ln>
        </p:spPr>
      </p:pic>
      <p:pic>
        <p:nvPicPr>
          <p:cNvPr id="3075" name="Picture 3"/>
          <p:cNvPicPr>
            <a:picLocks noChangeAspect="1" noChangeArrowheads="1"/>
          </p:cNvPicPr>
          <p:nvPr/>
        </p:nvPicPr>
        <p:blipFill>
          <a:blip r:embed="rId3"/>
          <a:srcRect/>
          <a:stretch>
            <a:fillRect/>
          </a:stretch>
        </p:blipFill>
        <p:spPr bwMode="auto">
          <a:xfrm>
            <a:off x="4143375" y="4600575"/>
            <a:ext cx="3648075" cy="2257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to="" calcmode="lin" valueType="num">
                                      <p:cBhvr>
                                        <p:cTn id="12" dur="1" fill="hold"/>
                                        <p:tgtEl>
                                          <p:spTgt spid="307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 to="" calcmode="lin" valueType="num">
                                      <p:cBhvr>
                                        <p:cTn id="17" dur="1" fill="hold"/>
                                        <p:tgtEl>
                                          <p:spTgt spid="30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AU" dirty="0" smtClean="0">
                <a:solidFill>
                  <a:schemeClr val="accent1">
                    <a:satMod val="150000"/>
                  </a:schemeClr>
                </a:solidFill>
              </a:rPr>
              <a:t>Decimals – Key Points</a:t>
            </a:r>
            <a:endParaRPr lang="en-AU"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633222" indent="-514350" fontAlgn="auto">
              <a:spcBef>
                <a:spcPts val="0"/>
              </a:spcBef>
              <a:spcAft>
                <a:spcPts val="0"/>
              </a:spcAft>
              <a:buFont typeface="+mj-lt"/>
              <a:buAutoNum type="arabicPeriod"/>
              <a:defRPr/>
            </a:pPr>
            <a:r>
              <a:rPr lang="en-AU" dirty="0" smtClean="0"/>
              <a:t>To order decimals, write each with the same number of decimal places and compare.</a:t>
            </a:r>
          </a:p>
          <a:p>
            <a:pPr marL="633222" indent="-514350" fontAlgn="auto">
              <a:spcBef>
                <a:spcPts val="0"/>
              </a:spcBef>
              <a:spcAft>
                <a:spcPts val="0"/>
              </a:spcAft>
              <a:buFont typeface="+mj-lt"/>
              <a:buAutoNum type="arabicPeriod"/>
              <a:defRPr/>
            </a:pPr>
            <a:r>
              <a:rPr lang="en-AU" dirty="0" smtClean="0"/>
              <a:t>To write terminating decimals as fractions, make the denominator an appropriate power of 10 and simplify where possible. The number of zeros in the denominator should be the same as the number of digits after the decimal point.</a:t>
            </a:r>
          </a:p>
          <a:p>
            <a:pPr marL="633222" indent="-514350" fontAlgn="auto">
              <a:spcBef>
                <a:spcPts val="0"/>
              </a:spcBef>
              <a:spcAft>
                <a:spcPts val="0"/>
              </a:spcAft>
              <a:buFont typeface="+mj-lt"/>
              <a:buAutoNum type="arabicPeriod"/>
              <a:defRPr/>
            </a:pPr>
            <a:r>
              <a:rPr lang="en-AU" dirty="0" smtClean="0"/>
              <a:t>To convert a decimal to a percentage, multiply by 100 and include the percentage sign.</a:t>
            </a:r>
            <a:endParaRPr lang="en-A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363</TotalTime>
  <Words>286</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12</vt:i4>
      </vt:variant>
    </vt:vector>
  </HeadingPairs>
  <TitlesOfParts>
    <vt:vector size="25"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and trend lines 4A (p.164)</dc:title>
  <dc:creator>Chris SIMPSON</dc:creator>
  <cp:lastModifiedBy>IT</cp:lastModifiedBy>
  <cp:revision>42</cp:revision>
  <dcterms:created xsi:type="dcterms:W3CDTF">2009-03-16T09:23:54Z</dcterms:created>
  <dcterms:modified xsi:type="dcterms:W3CDTF">2009-10-21T12:46:10Z</dcterms:modified>
</cp:coreProperties>
</file>