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272" r:id="rId2"/>
    <p:sldId id="273" r:id="rId3"/>
    <p:sldId id="274" r:id="rId4"/>
    <p:sldId id="275" r:id="rId5"/>
    <p:sldId id="256" r:id="rId6"/>
    <p:sldId id="276" r:id="rId7"/>
    <p:sldId id="277" r:id="rId8"/>
    <p:sldId id="282" r:id="rId9"/>
    <p:sldId id="281" r:id="rId10"/>
    <p:sldId id="286" r:id="rId11"/>
    <p:sldId id="287" r:id="rId12"/>
    <p:sldId id="278" r:id="rId13"/>
    <p:sldId id="284" r:id="rId14"/>
    <p:sldId id="285" r:id="rId15"/>
    <p:sldId id="283" r:id="rId16"/>
    <p:sldId id="289" r:id="rId17"/>
    <p:sldId id="279" r:id="rId18"/>
    <p:sldId id="280" r:id="rId19"/>
    <p:sldId id="290" r:id="rId2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F1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667" autoAdjust="0"/>
  </p:normalViewPr>
  <p:slideViewPr>
    <p:cSldViewPr>
      <p:cViewPr varScale="1">
        <p:scale>
          <a:sx n="68" d="100"/>
          <a:sy n="68" d="100"/>
        </p:scale>
        <p:origin x="-5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91DAE4A-FB6B-4DA9-9DA6-EB8741C2F1C5}" type="datetimeFigureOut">
              <a:rPr lang="en-US" smtClean="0"/>
              <a:pPr/>
              <a:t>11/18/2009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84D8D56-CB8B-49D5-B234-8411A3B2AF5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CFB80-F4E8-4B41-98CF-77CA78649A9F}" type="datetimeFigureOut">
              <a:rPr lang="en-US" smtClean="0"/>
              <a:pPr/>
              <a:t>11/18/2009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81E47-9D8C-4AC3-9BFE-47E25CCE09C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A9A105-0F1A-4DB1-ABBD-B14BC43A6D4E}" type="datetimeFigureOut">
              <a:rPr lang="en-US" smtClean="0"/>
              <a:pPr/>
              <a:t>11/18/2009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9F2F2E-A0B0-430D-8F1A-2C2F79F50A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A105-0F1A-4DB1-ABBD-B14BC43A6D4E}" type="datetimeFigureOut">
              <a:rPr lang="en-US" smtClean="0"/>
              <a:pPr/>
              <a:t>11/18/2009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F2F2E-A0B0-430D-8F1A-2C2F79F50A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A9A105-0F1A-4DB1-ABBD-B14BC43A6D4E}" type="datetimeFigureOut">
              <a:rPr lang="en-US" smtClean="0"/>
              <a:pPr/>
              <a:t>11/18/2009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9F2F2E-A0B0-430D-8F1A-2C2F79F50A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A105-0F1A-4DB1-ABBD-B14BC43A6D4E}" type="datetimeFigureOut">
              <a:rPr lang="en-US" smtClean="0"/>
              <a:pPr/>
              <a:t>11/18/2009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9F2F2E-A0B0-430D-8F1A-2C2F79F50A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A105-0F1A-4DB1-ABBD-B14BC43A6D4E}" type="datetimeFigureOut">
              <a:rPr lang="en-US" smtClean="0"/>
              <a:pPr/>
              <a:t>11/18/2009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9F2F2E-A0B0-430D-8F1A-2C2F79F50A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A9A105-0F1A-4DB1-ABBD-B14BC43A6D4E}" type="datetimeFigureOut">
              <a:rPr lang="en-US" smtClean="0"/>
              <a:pPr/>
              <a:t>11/18/2009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9F2F2E-A0B0-430D-8F1A-2C2F79F50A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A9A105-0F1A-4DB1-ABBD-B14BC43A6D4E}" type="datetimeFigureOut">
              <a:rPr lang="en-US" smtClean="0"/>
              <a:pPr/>
              <a:t>11/18/2009</a:t>
            </a:fld>
            <a:endParaRPr lang="en-A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9F2F2E-A0B0-430D-8F1A-2C2F79F50A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A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A105-0F1A-4DB1-ABBD-B14BC43A6D4E}" type="datetimeFigureOut">
              <a:rPr lang="en-US" smtClean="0"/>
              <a:pPr/>
              <a:t>11/18/2009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9F2F2E-A0B0-430D-8F1A-2C2F79F50A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A105-0F1A-4DB1-ABBD-B14BC43A6D4E}" type="datetimeFigureOut">
              <a:rPr lang="en-US" smtClean="0"/>
              <a:pPr/>
              <a:t>11/18/2009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9F2F2E-A0B0-430D-8F1A-2C2F79F50A2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A105-0F1A-4DB1-ABBD-B14BC43A6D4E}" type="datetimeFigureOut">
              <a:rPr lang="en-US" smtClean="0"/>
              <a:pPr/>
              <a:t>11/18/2009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9F2F2E-A0B0-430D-8F1A-2C2F79F50A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A9A105-0F1A-4DB1-ABBD-B14BC43A6D4E}" type="datetimeFigureOut">
              <a:rPr lang="en-US" smtClean="0"/>
              <a:pPr/>
              <a:t>11/18/2009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9F2F2E-A0B0-430D-8F1A-2C2F79F50A2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A9A105-0F1A-4DB1-ABBD-B14BC43A6D4E}" type="datetimeFigureOut">
              <a:rPr lang="en-US" smtClean="0"/>
              <a:pPr/>
              <a:t>11/18/2009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9F2F2E-A0B0-430D-8F1A-2C2F79F50A2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0"/>
            <a:ext cx="37242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You will have 60 Seconds to answer each question before it goes of the screen.</a:t>
            </a:r>
          </a:p>
          <a:p>
            <a:r>
              <a:rPr lang="en-AU" dirty="0" smtClean="0"/>
              <a:t>Don't get stuck on 1question</a:t>
            </a:r>
          </a:p>
          <a:p>
            <a:r>
              <a:rPr lang="en-AU" dirty="0" smtClean="0"/>
              <a:t>If you don't know leave it</a:t>
            </a:r>
            <a:endParaRPr lang="en-A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0675" y="214290"/>
            <a:ext cx="5962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3"/>
            <a:ext cx="9144000" cy="532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2000240"/>
            <a:ext cx="3500462" cy="2035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4612824"/>
            <a:ext cx="3929058" cy="224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0675" y="214290"/>
            <a:ext cx="5962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9110443" cy="22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786322"/>
            <a:ext cx="49244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Associative Law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Associative Law refers to the order in which three numbers + , – , x or ÷, taking two at a time.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</a:t>
            </a:r>
            <a:endParaRPr lang="en-A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6" y="1571612"/>
            <a:ext cx="9180000" cy="16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0"/>
            <a:ext cx="372425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4429124" y="2285992"/>
            <a:ext cx="3929090" cy="4214842"/>
            <a:chOff x="4429124" y="2285992"/>
            <a:chExt cx="3929090" cy="4214842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29124" y="2285992"/>
              <a:ext cx="3205392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929190" y="4214818"/>
              <a:ext cx="3429024" cy="2286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</a:t>
            </a:r>
            <a:endParaRPr lang="en-A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6" y="1571612"/>
            <a:ext cx="9180000" cy="16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214686"/>
            <a:ext cx="3902072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428868"/>
            <a:ext cx="3571900" cy="4021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Associative Law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Associative Law holds true for addition (and multiplication) because the order in which three numbers or pronumerals, taking two at a time, are added (or multiplied) does not affect the result.</a:t>
            </a:r>
          </a:p>
          <a:p>
            <a:r>
              <a:rPr lang="en-AU" dirty="0" smtClean="0"/>
              <a:t>Therefore, in general,</a:t>
            </a:r>
          </a:p>
          <a:p>
            <a:pPr marL="834390" lvl="1" indent="-514350">
              <a:buFont typeface="+mj-lt"/>
              <a:buAutoNum type="alphaLcParenR"/>
            </a:pPr>
            <a:r>
              <a:rPr lang="en-AU" i="1" dirty="0" smtClean="0"/>
              <a:t>x + (y + z) = (x + y) + z</a:t>
            </a:r>
          </a:p>
          <a:p>
            <a:pPr marL="834390" lvl="1" indent="-514350">
              <a:buFont typeface="+mj-lt"/>
              <a:buAutoNum type="alphaLcParenR"/>
            </a:pPr>
            <a:r>
              <a:rPr lang="en-AU" i="1" dirty="0" smtClean="0"/>
              <a:t>x − (y − z) ≠ (x − y) − z</a:t>
            </a:r>
          </a:p>
          <a:p>
            <a:pPr marL="834390" lvl="1" indent="-514350">
              <a:buFont typeface="+mj-lt"/>
              <a:buAutoNum type="alphaLcParenR"/>
            </a:pPr>
            <a:r>
              <a:rPr lang="en-AU" i="1" dirty="0" smtClean="0"/>
              <a:t>x × (y × z) = (x × y) × z</a:t>
            </a:r>
          </a:p>
          <a:p>
            <a:pPr marL="834390" lvl="1" indent="-514350">
              <a:buFont typeface="+mj-lt"/>
              <a:buAutoNum type="alphaLcParenR"/>
            </a:pPr>
            <a:r>
              <a:rPr lang="pl-PL" i="1" dirty="0" smtClean="0"/>
              <a:t>x ÷ (y ÷ z) </a:t>
            </a:r>
            <a:r>
              <a:rPr lang="en-AU" i="1" dirty="0" smtClean="0"/>
              <a:t>≠ (</a:t>
            </a:r>
            <a:r>
              <a:rPr lang="pl-PL" i="1" dirty="0" smtClean="0"/>
              <a:t>x ÷ y) ÷ z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0675" y="214290"/>
            <a:ext cx="5962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" y="1571612"/>
            <a:ext cx="9111130" cy="49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143116"/>
            <a:ext cx="3714744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5500694" y="4714884"/>
            <a:ext cx="3643306" cy="2071702"/>
            <a:chOff x="5500694" y="4714884"/>
            <a:chExt cx="3643306" cy="2071702"/>
          </a:xfrm>
        </p:grpSpPr>
        <p:pic>
          <p:nvPicPr>
            <p:cNvPr id="10244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643570" y="4714884"/>
              <a:ext cx="3500430" cy="161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45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500694" y="6324684"/>
              <a:ext cx="3643306" cy="461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Identity Law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The Identity Law states that, in general, </a:t>
            </a:r>
          </a:p>
          <a:p>
            <a:pPr lvl="1"/>
            <a:r>
              <a:rPr lang="en-AU" i="1" dirty="0" smtClean="0"/>
              <a:t>x + 0 = 0 + x = x</a:t>
            </a:r>
          </a:p>
          <a:p>
            <a:pPr lvl="1"/>
            <a:r>
              <a:rPr lang="en-AU" i="1" dirty="0" smtClean="0"/>
              <a:t>x × 1 = 1 × x = x</a:t>
            </a:r>
          </a:p>
          <a:p>
            <a:pPr lvl="1"/>
            <a:endParaRPr lang="en-AU" i="1" dirty="0" smtClean="0"/>
          </a:p>
          <a:p>
            <a:r>
              <a:rPr lang="en-AU" i="1" dirty="0" smtClean="0"/>
              <a:t>Example:</a:t>
            </a:r>
          </a:p>
          <a:p>
            <a:pPr lvl="1"/>
            <a:r>
              <a:rPr lang="en-AU" dirty="0" smtClean="0"/>
              <a:t>5 + 0 = 0 + 5 = 5</a:t>
            </a:r>
          </a:p>
          <a:p>
            <a:pPr lvl="1"/>
            <a:r>
              <a:rPr lang="en-AU" dirty="0" smtClean="0"/>
              <a:t>3 × 1 = 1 × 3 = 3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Inverse Law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The Inverse Law for addition states that when a number is added to its opposite, the result is zero. </a:t>
            </a:r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r>
              <a:rPr lang="en-AU" dirty="0" smtClean="0"/>
              <a:t>The Inverse Law for multiplication states that when a number is multiplied by its reciprocal, the result is one. </a:t>
            </a:r>
          </a:p>
          <a:p>
            <a:endParaRPr lang="en-AU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57422" y="4929198"/>
          <a:ext cx="4111654" cy="1000132"/>
        </p:xfrm>
        <a:graphic>
          <a:graphicData uri="http://schemas.openxmlformats.org/presentationml/2006/ole">
            <p:oleObj spid="_x0000_s2050" name="Equation" r:id="rId3" imgW="939600" imgH="2286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076466" y="2714620"/>
          <a:ext cx="4710112" cy="571504"/>
        </p:xfrm>
        <a:graphic>
          <a:graphicData uri="http://schemas.openxmlformats.org/presentationml/2006/ole">
            <p:oleObj spid="_x0000_s2051" name="Equation" r:id="rId4" imgW="14223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0675" y="214290"/>
            <a:ext cx="59626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 b="59677"/>
          <a:stretch>
            <a:fillRect/>
          </a:stretch>
        </p:blipFill>
        <p:spPr bwMode="auto">
          <a:xfrm>
            <a:off x="0" y="1571612"/>
            <a:ext cx="91440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4143380"/>
            <a:ext cx="51530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0"/>
            <a:ext cx="37242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712" y="1571612"/>
            <a:ext cx="7143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4875" y="2938463"/>
            <a:ext cx="73342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971935"/>
            <a:ext cx="69532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876321" y="4786322"/>
            <a:ext cx="8267679" cy="1500198"/>
            <a:chOff x="876321" y="4786322"/>
            <a:chExt cx="8267679" cy="1500198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876321" y="4953020"/>
              <a:ext cx="6696075" cy="1333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580507" y="4786322"/>
              <a:ext cx="1563493" cy="1500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0"/>
            <a:ext cx="37242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857364"/>
            <a:ext cx="58007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15103"/>
            <a:ext cx="9205941" cy="161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1500174"/>
            <a:ext cx="71151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4429132"/>
            <a:ext cx="70675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643578"/>
            <a:ext cx="9248776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0"/>
            <a:ext cx="37242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85926"/>
            <a:ext cx="9144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076700"/>
            <a:ext cx="72294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8410604" cy="1828800"/>
          </a:xfrm>
        </p:spPr>
        <p:txBody>
          <a:bodyPr>
            <a:noAutofit/>
          </a:bodyPr>
          <a:lstStyle/>
          <a:p>
            <a:pPr algn="r"/>
            <a:r>
              <a:rPr lang="en-AU" sz="6600" dirty="0" smtClean="0"/>
              <a:t>Number laws and pronumerals</a:t>
            </a:r>
            <a:endParaRPr lang="en-AU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lvl="0" indent="-342900"/>
            <a:r>
              <a:rPr lang="en-AU" sz="4000" dirty="0" smtClean="0"/>
              <a:t>Algebra: Algebra &amp; Equations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143380"/>
            <a:ext cx="8786842" cy="1643074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r"/>
            <a:r>
              <a:rPr lang="en-AU" sz="2000" dirty="0" smtClean="0"/>
              <a:t>By  the end of this lesson you will be able to explain and calculate the following:</a:t>
            </a:r>
          </a:p>
          <a:p>
            <a:pPr marL="880110" lvl="1" indent="-514350" algn="r">
              <a:buFont typeface="+mj-lt"/>
              <a:buAutoNum type="arabicPeriod"/>
            </a:pPr>
            <a:r>
              <a:rPr lang="en-AU" sz="2000" dirty="0" smtClean="0"/>
              <a:t>Commutative Law</a:t>
            </a:r>
          </a:p>
          <a:p>
            <a:pPr marL="880110" lvl="1" indent="-514350" algn="r">
              <a:buFont typeface="+mj-lt"/>
              <a:buAutoNum type="arabicPeriod"/>
            </a:pPr>
            <a:r>
              <a:rPr lang="en-AU" sz="2000" dirty="0" smtClean="0"/>
              <a:t>Associative Law</a:t>
            </a:r>
          </a:p>
          <a:p>
            <a:pPr marL="880110" lvl="1" indent="-514350" algn="r">
              <a:buFont typeface="+mj-lt"/>
              <a:buAutoNum type="arabicPeriod"/>
            </a:pPr>
            <a:r>
              <a:rPr lang="en-AU" sz="2000" dirty="0" smtClean="0"/>
              <a:t>Identity Law, and,</a:t>
            </a:r>
          </a:p>
          <a:p>
            <a:pPr marL="880110" lvl="1" indent="-514350" algn="r">
              <a:buFont typeface="+mj-lt"/>
              <a:buAutoNum type="arabicPeriod"/>
            </a:pPr>
            <a:r>
              <a:rPr lang="en-AU" sz="2000" dirty="0" smtClean="0"/>
              <a:t>Inverse Law </a:t>
            </a:r>
          </a:p>
          <a:p>
            <a:pPr marL="342900" indent="-342900" algn="r">
              <a:buFont typeface="+mj-lt"/>
              <a:buAutoNum type="arabicPeriod"/>
            </a:pPr>
            <a:endParaRPr lang="en-AU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Number laws and pronumerals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When dealing with any type of number, particular rules must be obeyed. </a:t>
            </a:r>
          </a:p>
          <a:p>
            <a:r>
              <a:rPr lang="en-AU" dirty="0" smtClean="0"/>
              <a:t>This lesson will investigate whether these rules also apply to pronumerals.</a:t>
            </a:r>
          </a:p>
          <a:p>
            <a:r>
              <a:rPr lang="en-AU" dirty="0" smtClean="0"/>
              <a:t>We will look at the following laws: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AU" dirty="0" smtClean="0"/>
              <a:t>Commutative Law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AU" dirty="0" smtClean="0"/>
              <a:t>Associative Law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AU" dirty="0" smtClean="0"/>
              <a:t>Identity Law, and,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AU" dirty="0" smtClean="0"/>
              <a:t>Inverse Law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Commutative Law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Commutative Law refers to the order in which two numbers may be + , – , x or ÷.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58256"/>
            <a:ext cx="9052114" cy="17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14101"/>
            <a:ext cx="4705374" cy="264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1251" y="4000504"/>
            <a:ext cx="4342748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 – cont.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9052114" cy="17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0504"/>
            <a:ext cx="485042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69138" y="3714752"/>
            <a:ext cx="4074861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Commutative Law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Commutative Law holds true for addition (and multiplication) because the order in which two numbers or pronumerals are added (or multiplied) does not affect the result.</a:t>
            </a:r>
          </a:p>
          <a:p>
            <a:r>
              <a:rPr lang="en-AU" dirty="0" smtClean="0"/>
              <a:t>Therefore, in general,</a:t>
            </a:r>
          </a:p>
          <a:p>
            <a:pPr marL="834390" lvl="1" indent="-514350">
              <a:buFont typeface="+mj-lt"/>
              <a:buAutoNum type="alphaLcParenR"/>
            </a:pPr>
            <a:r>
              <a:rPr lang="es-ES" i="1" dirty="0" smtClean="0"/>
              <a:t>x + y = y + x</a:t>
            </a:r>
          </a:p>
          <a:p>
            <a:pPr marL="834390" lvl="1" indent="-514350">
              <a:buFont typeface="+mj-lt"/>
              <a:buAutoNum type="alphaLcParenR"/>
            </a:pPr>
            <a:r>
              <a:rPr lang="es-ES" i="1" dirty="0" smtClean="0"/>
              <a:t>x − y ≠ y − x</a:t>
            </a:r>
          </a:p>
          <a:p>
            <a:pPr marL="834390" lvl="1" indent="-514350">
              <a:buFont typeface="+mj-lt"/>
              <a:buAutoNum type="alphaLcParenR"/>
            </a:pPr>
            <a:r>
              <a:rPr lang="es-ES" i="1" dirty="0" smtClean="0"/>
              <a:t>x × y = y × x</a:t>
            </a:r>
          </a:p>
          <a:p>
            <a:pPr marL="834390" lvl="1" indent="-514350">
              <a:buFont typeface="+mj-lt"/>
              <a:buAutoNum type="alphaLcParenR"/>
            </a:pPr>
            <a:r>
              <a:rPr lang="es-ES" i="1" dirty="0" smtClean="0"/>
              <a:t>x ÷ y ≠ y ÷ x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3045</TotalTime>
  <Words>436</Words>
  <Application>Microsoft Office PowerPoint</Application>
  <PresentationFormat>On-screen Show (4:3)</PresentationFormat>
  <Paragraphs>52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Median</vt:lpstr>
      <vt:lpstr>Equation</vt:lpstr>
      <vt:lpstr>Slide 1</vt:lpstr>
      <vt:lpstr>Slide 2</vt:lpstr>
      <vt:lpstr>Slide 3</vt:lpstr>
      <vt:lpstr>Slide 4</vt:lpstr>
      <vt:lpstr>Number laws and pronumerals</vt:lpstr>
      <vt:lpstr>Number laws and pronumerals</vt:lpstr>
      <vt:lpstr>Commutative Law</vt:lpstr>
      <vt:lpstr>Worked Example – cont.</vt:lpstr>
      <vt:lpstr>Commutative Law</vt:lpstr>
      <vt:lpstr>Slide 10</vt:lpstr>
      <vt:lpstr>Slide 11</vt:lpstr>
      <vt:lpstr>Associative Law</vt:lpstr>
      <vt:lpstr>Worked Example</vt:lpstr>
      <vt:lpstr>Worked Example</vt:lpstr>
      <vt:lpstr>Associative Law</vt:lpstr>
      <vt:lpstr>Slide 16</vt:lpstr>
      <vt:lpstr>Identity Law</vt:lpstr>
      <vt:lpstr>Inverse Law</vt:lpstr>
      <vt:lpstr>Slide 19</vt:lpstr>
    </vt:vector>
  </TitlesOfParts>
  <Company>Department of Education and Training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series and trend lines 4A (p.164)</dc:title>
  <dc:creator>Chris SIMPSON</dc:creator>
  <cp:lastModifiedBy>Chris</cp:lastModifiedBy>
  <cp:revision>100</cp:revision>
  <dcterms:created xsi:type="dcterms:W3CDTF">2009-03-16T09:23:54Z</dcterms:created>
  <dcterms:modified xsi:type="dcterms:W3CDTF">2009-11-18T07:17:13Z</dcterms:modified>
</cp:coreProperties>
</file>