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3" r:id="rId5"/>
    <p:sldId id="264" r:id="rId6"/>
    <p:sldId id="259" r:id="rId7"/>
    <p:sldId id="260" r:id="rId8"/>
    <p:sldId id="261" r:id="rId9"/>
    <p:sldId id="265" r:id="rId10"/>
    <p:sldId id="266" r:id="rId11"/>
    <p:sldId id="262" r:id="rId12"/>
    <p:sldId id="267" r:id="rId13"/>
    <p:sldId id="268" r:id="rId14"/>
    <p:sldId id="269" r:id="rId15"/>
    <p:sldId id="270" r:id="rId16"/>
    <p:sldId id="271" r:id="rId17"/>
    <p:sldId id="272" r:id="rId18"/>
    <p:sldId id="273" r:id="rId19"/>
    <p:sldId id="274" r:id="rId20"/>
    <p:sldId id="275"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C66"/>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38" d="100"/>
          <a:sy n="38" d="100"/>
        </p:scale>
        <p:origin x="-756"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AU"/>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AU"/>
          </a:p>
        </p:txBody>
      </p:sp>
      <p:sp>
        <p:nvSpPr>
          <p:cNvPr id="4" name="Date Placeholder 3"/>
          <p:cNvSpPr>
            <a:spLocks noGrp="1"/>
          </p:cNvSpPr>
          <p:nvPr>
            <p:ph type="dt" sz="half" idx="10"/>
          </p:nvPr>
        </p:nvSpPr>
        <p:spPr/>
        <p:txBody>
          <a:bodyPr/>
          <a:lstStyle/>
          <a:p>
            <a:fld id="{1A236037-602F-4C3C-B305-2CD1AC771FA4}" type="datetimeFigureOut">
              <a:rPr lang="en-AU" smtClean="0"/>
              <a:pPr/>
              <a:t>6/06/2011</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556173BA-E3A4-48A7-BCE3-076DB1BC06DA}" type="slidenum">
              <a:rPr lang="en-AU" smtClean="0"/>
              <a:pPr/>
              <a:t>‹#›</a:t>
            </a:fld>
            <a:endParaRPr lang="en-A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1A236037-602F-4C3C-B305-2CD1AC771FA4}" type="datetimeFigureOut">
              <a:rPr lang="en-AU" smtClean="0"/>
              <a:pPr/>
              <a:t>6/06/2011</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556173BA-E3A4-48A7-BCE3-076DB1BC06DA}" type="slidenum">
              <a:rPr lang="en-AU" smtClean="0"/>
              <a:pPr/>
              <a:t>‹#›</a:t>
            </a:fld>
            <a:endParaRPr lang="en-A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AU"/>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1A236037-602F-4C3C-B305-2CD1AC771FA4}" type="datetimeFigureOut">
              <a:rPr lang="en-AU" smtClean="0"/>
              <a:pPr/>
              <a:t>6/06/2011</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556173BA-E3A4-48A7-BCE3-076DB1BC06DA}" type="slidenum">
              <a:rPr lang="en-AU" smtClean="0"/>
              <a:pPr/>
              <a:t>‹#›</a:t>
            </a:fld>
            <a:endParaRPr lang="en-A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1A236037-602F-4C3C-B305-2CD1AC771FA4}" type="datetimeFigureOut">
              <a:rPr lang="en-AU" smtClean="0"/>
              <a:pPr/>
              <a:t>6/06/2011</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556173BA-E3A4-48A7-BCE3-076DB1BC06DA}" type="slidenum">
              <a:rPr lang="en-AU" smtClean="0"/>
              <a:pPr/>
              <a:t>‹#›</a:t>
            </a:fld>
            <a:endParaRPr lang="en-A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AU"/>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A236037-602F-4C3C-B305-2CD1AC771FA4}" type="datetimeFigureOut">
              <a:rPr lang="en-AU" smtClean="0"/>
              <a:pPr/>
              <a:t>6/06/2011</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556173BA-E3A4-48A7-BCE3-076DB1BC06DA}" type="slidenum">
              <a:rPr lang="en-AU" smtClean="0"/>
              <a:pPr/>
              <a:t>‹#›</a:t>
            </a:fld>
            <a:endParaRPr lang="en-A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Date Placeholder 4"/>
          <p:cNvSpPr>
            <a:spLocks noGrp="1"/>
          </p:cNvSpPr>
          <p:nvPr>
            <p:ph type="dt" sz="half" idx="10"/>
          </p:nvPr>
        </p:nvSpPr>
        <p:spPr/>
        <p:txBody>
          <a:bodyPr/>
          <a:lstStyle/>
          <a:p>
            <a:fld id="{1A236037-602F-4C3C-B305-2CD1AC771FA4}" type="datetimeFigureOut">
              <a:rPr lang="en-AU" smtClean="0"/>
              <a:pPr/>
              <a:t>6/06/2011</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556173BA-E3A4-48A7-BCE3-076DB1BC06DA}" type="slidenum">
              <a:rPr lang="en-AU" smtClean="0"/>
              <a:pPr/>
              <a:t>‹#›</a:t>
            </a:fld>
            <a:endParaRPr lang="en-A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AU"/>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7" name="Date Placeholder 6"/>
          <p:cNvSpPr>
            <a:spLocks noGrp="1"/>
          </p:cNvSpPr>
          <p:nvPr>
            <p:ph type="dt" sz="half" idx="10"/>
          </p:nvPr>
        </p:nvSpPr>
        <p:spPr/>
        <p:txBody>
          <a:bodyPr/>
          <a:lstStyle/>
          <a:p>
            <a:fld id="{1A236037-602F-4C3C-B305-2CD1AC771FA4}" type="datetimeFigureOut">
              <a:rPr lang="en-AU" smtClean="0"/>
              <a:pPr/>
              <a:t>6/06/2011</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556173BA-E3A4-48A7-BCE3-076DB1BC06DA}" type="slidenum">
              <a:rPr lang="en-AU" smtClean="0"/>
              <a:pPr/>
              <a:t>‹#›</a:t>
            </a:fld>
            <a:endParaRPr lang="en-A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Date Placeholder 2"/>
          <p:cNvSpPr>
            <a:spLocks noGrp="1"/>
          </p:cNvSpPr>
          <p:nvPr>
            <p:ph type="dt" sz="half" idx="10"/>
          </p:nvPr>
        </p:nvSpPr>
        <p:spPr/>
        <p:txBody>
          <a:bodyPr/>
          <a:lstStyle/>
          <a:p>
            <a:fld id="{1A236037-602F-4C3C-B305-2CD1AC771FA4}" type="datetimeFigureOut">
              <a:rPr lang="en-AU" smtClean="0"/>
              <a:pPr/>
              <a:t>6/06/2011</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556173BA-E3A4-48A7-BCE3-076DB1BC06DA}" type="slidenum">
              <a:rPr lang="en-AU" smtClean="0"/>
              <a:pPr/>
              <a:t>‹#›</a:t>
            </a:fld>
            <a:endParaRPr lang="en-A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A236037-602F-4C3C-B305-2CD1AC771FA4}" type="datetimeFigureOut">
              <a:rPr lang="en-AU" smtClean="0"/>
              <a:pPr/>
              <a:t>6/06/2011</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556173BA-E3A4-48A7-BCE3-076DB1BC06DA}" type="slidenum">
              <a:rPr lang="en-AU" smtClean="0"/>
              <a:pPr/>
              <a:t>‹#›</a:t>
            </a:fld>
            <a:endParaRPr lang="en-A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AU"/>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A236037-602F-4C3C-B305-2CD1AC771FA4}" type="datetimeFigureOut">
              <a:rPr lang="en-AU" smtClean="0"/>
              <a:pPr/>
              <a:t>6/06/2011</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556173BA-E3A4-48A7-BCE3-076DB1BC06DA}" type="slidenum">
              <a:rPr lang="en-AU" smtClean="0"/>
              <a:pPr/>
              <a:t>‹#›</a:t>
            </a:fld>
            <a:endParaRPr lang="en-A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AU"/>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A236037-602F-4C3C-B305-2CD1AC771FA4}" type="datetimeFigureOut">
              <a:rPr lang="en-AU" smtClean="0"/>
              <a:pPr/>
              <a:t>6/06/2011</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556173BA-E3A4-48A7-BCE3-076DB1BC06DA}" type="slidenum">
              <a:rPr lang="en-AU" smtClean="0"/>
              <a:pPr/>
              <a:t>‹#›</a:t>
            </a:fld>
            <a:endParaRPr lang="en-A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FFCC66">
                <a:alpha val="52000"/>
              </a:srgbClr>
            </a:gs>
            <a:gs pos="40000">
              <a:schemeClr val="bg1">
                <a:tint val="45000"/>
                <a:shade val="99000"/>
                <a:satMod val="350000"/>
              </a:schemeClr>
            </a:gs>
            <a:gs pos="100000">
              <a:schemeClr val="bg1">
                <a:shade val="20000"/>
                <a:satMod val="255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AU"/>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A236037-602F-4C3C-B305-2CD1AC771FA4}" type="datetimeFigureOut">
              <a:rPr lang="en-AU" smtClean="0"/>
              <a:pPr/>
              <a:t>6/06/2011</a:t>
            </a:fld>
            <a:endParaRPr lang="en-AU"/>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56173BA-E3A4-48A7-BCE3-076DB1BC06DA}" type="slidenum">
              <a:rPr lang="en-AU" smtClean="0"/>
              <a:pPr/>
              <a:t>‹#›</a:t>
            </a:fld>
            <a:endParaRPr lang="en-A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AU" dirty="0" smtClean="0"/>
              <a:t>FINANCIAL SOCCER</a:t>
            </a:r>
            <a:endParaRPr lang="en-AU" dirty="0"/>
          </a:p>
        </p:txBody>
      </p:sp>
      <p:sp>
        <p:nvSpPr>
          <p:cNvPr id="3" name="Subtitle 2"/>
          <p:cNvSpPr>
            <a:spLocks noGrp="1"/>
          </p:cNvSpPr>
          <p:nvPr>
            <p:ph type="subTitle" idx="1"/>
          </p:nvPr>
        </p:nvSpPr>
        <p:spPr>
          <a:xfrm>
            <a:off x="1371600" y="3886200"/>
            <a:ext cx="6400800" cy="2351112"/>
          </a:xfrm>
        </p:spPr>
        <p:txBody>
          <a:bodyPr>
            <a:normAutofit/>
          </a:bodyPr>
          <a:lstStyle/>
          <a:p>
            <a:r>
              <a:rPr lang="en-AU" dirty="0" smtClean="0">
                <a:solidFill>
                  <a:schemeClr val="tx1"/>
                </a:solidFill>
              </a:rPr>
              <a:t>Module 1</a:t>
            </a:r>
          </a:p>
          <a:p>
            <a:r>
              <a:rPr lang="en-AU" dirty="0" smtClean="0">
                <a:solidFill>
                  <a:schemeClr val="tx1"/>
                </a:solidFill>
              </a:rPr>
              <a:t>SAVING</a:t>
            </a:r>
          </a:p>
          <a:p>
            <a:r>
              <a:rPr lang="en-AU" dirty="0" smtClean="0">
                <a:solidFill>
                  <a:schemeClr val="tx1"/>
                </a:solidFill>
              </a:rPr>
              <a:t>Collect a quiz and worksheet from your teacher</a:t>
            </a:r>
            <a:endParaRPr lang="en-AU" dirty="0">
              <a:solidFill>
                <a:schemeClr val="tx1"/>
              </a:solidFill>
            </a:endParaRPr>
          </a:p>
        </p:txBody>
      </p:sp>
      <p:pic>
        <p:nvPicPr>
          <p:cNvPr id="1026" name="Picture 2" descr="C:\Program Files\Microsoft Office\MEDIA\CAGCAT10\j0299763.wmf"/>
          <p:cNvPicPr>
            <a:picLocks noChangeAspect="1" noChangeArrowheads="1"/>
          </p:cNvPicPr>
          <p:nvPr/>
        </p:nvPicPr>
        <p:blipFill>
          <a:blip r:embed="rId2" cstate="print"/>
          <a:srcRect/>
          <a:stretch>
            <a:fillRect/>
          </a:stretch>
        </p:blipFill>
        <p:spPr bwMode="auto">
          <a:xfrm>
            <a:off x="3347864" y="620688"/>
            <a:ext cx="1827886" cy="1504188"/>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Answer</a:t>
            </a:r>
            <a:endParaRPr lang="en-AU" dirty="0"/>
          </a:p>
        </p:txBody>
      </p:sp>
      <p:sp>
        <p:nvSpPr>
          <p:cNvPr id="3" name="Content Placeholder 2"/>
          <p:cNvSpPr>
            <a:spLocks noGrp="1"/>
          </p:cNvSpPr>
          <p:nvPr>
            <p:ph idx="1"/>
          </p:nvPr>
        </p:nvSpPr>
        <p:spPr/>
        <p:txBody>
          <a:bodyPr>
            <a:normAutofit fontScale="92500" lnSpcReduction="10000"/>
          </a:bodyPr>
          <a:lstStyle/>
          <a:p>
            <a:r>
              <a:rPr lang="en-AU" b="1" dirty="0"/>
              <a:t>Compound Interest Answers:</a:t>
            </a:r>
          </a:p>
          <a:p>
            <a:r>
              <a:rPr lang="en-AU" dirty="0"/>
              <a:t>If you put $100 in a savings account with a 3% APR for 2 years?</a:t>
            </a:r>
          </a:p>
          <a:p>
            <a:r>
              <a:rPr lang="en-AU" dirty="0"/>
              <a:t>$100 x .03 = $3 + $100 = $103</a:t>
            </a:r>
          </a:p>
          <a:p>
            <a:r>
              <a:rPr lang="en-AU" dirty="0"/>
              <a:t>$103 x .03 = $3.09 + $103 = </a:t>
            </a:r>
            <a:r>
              <a:rPr lang="en-AU" b="1" dirty="0"/>
              <a:t>$106.09</a:t>
            </a:r>
          </a:p>
          <a:p>
            <a:r>
              <a:rPr lang="en-AU" dirty="0"/>
              <a:t>If you put $500 in a CD with a 5% APR for 3 years?</a:t>
            </a:r>
          </a:p>
          <a:p>
            <a:r>
              <a:rPr lang="en-AU" dirty="0"/>
              <a:t>$500 x .05 = $25 + $500 = $525</a:t>
            </a:r>
          </a:p>
          <a:p>
            <a:r>
              <a:rPr lang="en-AU" dirty="0"/>
              <a:t>$525 x .05 = $26.25 + $525 = $551.25</a:t>
            </a:r>
          </a:p>
          <a:p>
            <a:r>
              <a:rPr lang="en-AU" dirty="0"/>
              <a:t>$551.25 x .05 = $27.56 + $551.25 = </a:t>
            </a:r>
            <a:r>
              <a:rPr lang="en-AU" b="1" dirty="0"/>
              <a:t>$578.81</a:t>
            </a:r>
            <a:endParaRPr lang="en-AU"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rule of 72</a:t>
            </a:r>
            <a:endParaRPr lang="en-AU" dirty="0"/>
          </a:p>
        </p:txBody>
      </p:sp>
      <p:sp>
        <p:nvSpPr>
          <p:cNvPr id="3" name="Content Placeholder 2"/>
          <p:cNvSpPr>
            <a:spLocks noGrp="1"/>
          </p:cNvSpPr>
          <p:nvPr>
            <p:ph idx="1"/>
          </p:nvPr>
        </p:nvSpPr>
        <p:spPr/>
        <p:txBody>
          <a:bodyPr/>
          <a:lstStyle/>
          <a:p>
            <a:r>
              <a:rPr lang="en-AU" dirty="0" smtClean="0"/>
              <a:t>Want to know how fast your money will double?</a:t>
            </a:r>
          </a:p>
          <a:p>
            <a:r>
              <a:rPr lang="en-AU" dirty="0" smtClean="0"/>
              <a:t>The rule of 72 will estimate how long it will take to double your savings with compound interest.</a:t>
            </a:r>
          </a:p>
          <a:p>
            <a:r>
              <a:rPr lang="en-AU" dirty="0" smtClean="0"/>
              <a:t>72 divided by the interest rate = number of years needed to double your money</a:t>
            </a:r>
            <a:endParaRPr lang="en-AU"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32656"/>
            <a:ext cx="8229600" cy="5793507"/>
          </a:xfrm>
        </p:spPr>
        <p:txBody>
          <a:bodyPr/>
          <a:lstStyle/>
          <a:p>
            <a:r>
              <a:rPr lang="en-AU" dirty="0" smtClean="0"/>
              <a:t>Let’s practice the Rule of 72:</a:t>
            </a:r>
          </a:p>
          <a:p>
            <a:r>
              <a:rPr lang="en-AU" dirty="0" smtClean="0"/>
              <a:t>The Rule of 72 is a simplified formula and is intended to provide only an </a:t>
            </a:r>
            <a:r>
              <a:rPr lang="en-AU" b="1" i="1" dirty="0" smtClean="0"/>
              <a:t>estimate, since it loses its </a:t>
            </a:r>
            <a:r>
              <a:rPr lang="en-AU" dirty="0" smtClean="0"/>
              <a:t>accuracy as the interest rate increases.</a:t>
            </a:r>
          </a:p>
          <a:p>
            <a:endParaRPr lang="en-AU" dirty="0"/>
          </a:p>
        </p:txBody>
      </p:sp>
      <p:graphicFrame>
        <p:nvGraphicFramePr>
          <p:cNvPr id="4" name="Table 3"/>
          <p:cNvGraphicFramePr>
            <a:graphicFrameLocks noGrp="1"/>
          </p:cNvGraphicFramePr>
          <p:nvPr/>
        </p:nvGraphicFramePr>
        <p:xfrm>
          <a:off x="1331640" y="3212976"/>
          <a:ext cx="6096000" cy="2397760"/>
        </p:xfrm>
        <a:graphic>
          <a:graphicData uri="http://schemas.openxmlformats.org/drawingml/2006/table">
            <a:tbl>
              <a:tblPr firstRow="1" bandRow="1">
                <a:tableStyleId>{5C22544A-7EE6-4342-B048-85BDC9FD1C3A}</a:tableStyleId>
              </a:tblPr>
              <a:tblGrid>
                <a:gridCol w="2032000"/>
                <a:gridCol w="2032000"/>
                <a:gridCol w="2032000"/>
              </a:tblGrid>
              <a:tr h="370840">
                <a:tc>
                  <a:txBody>
                    <a:bodyPr/>
                    <a:lstStyle/>
                    <a:p>
                      <a:endParaRPr lang="en-AU"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b="1" dirty="0" smtClean="0"/>
                        <a:t>Rate of Return # of Years</a:t>
                      </a:r>
                    </a:p>
                    <a:p>
                      <a:endParaRPr lang="en-AU" dirty="0"/>
                    </a:p>
                  </a:txBody>
                  <a:tcPr/>
                </a:tc>
                <a:tc>
                  <a:txBody>
                    <a:bodyPr/>
                    <a:lstStyle/>
                    <a:p>
                      <a:endParaRPr lang="en-AU" dirty="0"/>
                    </a:p>
                  </a:txBody>
                  <a:tcPr/>
                </a:tc>
              </a:tr>
              <a:tr h="370840">
                <a:tc>
                  <a:txBody>
                    <a:bodyPr/>
                    <a:lstStyle/>
                    <a:p>
                      <a:r>
                        <a:rPr lang="en-AU" dirty="0" smtClean="0"/>
                        <a:t>72 divided by </a:t>
                      </a:r>
                      <a:endParaRPr lang="en-AU" dirty="0"/>
                    </a:p>
                  </a:txBody>
                  <a:tcPr/>
                </a:tc>
                <a:tc>
                  <a:txBody>
                    <a:bodyPr/>
                    <a:lstStyle/>
                    <a:p>
                      <a:r>
                        <a:rPr lang="en-AU" dirty="0" smtClean="0"/>
                        <a:t>3%</a:t>
                      </a:r>
                      <a:endParaRPr lang="en-AU" dirty="0"/>
                    </a:p>
                  </a:txBody>
                  <a:tcPr/>
                </a:tc>
                <a:tc>
                  <a:txBody>
                    <a:bodyPr/>
                    <a:lstStyle/>
                    <a:p>
                      <a:endParaRPr lang="en-AU"/>
                    </a:p>
                  </a:txBody>
                  <a:tcPr/>
                </a:tc>
              </a:tr>
              <a:tr h="370840">
                <a:tc>
                  <a:txBody>
                    <a:bodyPr/>
                    <a:lstStyle/>
                    <a:p>
                      <a:r>
                        <a:rPr lang="en-AU" dirty="0" smtClean="0"/>
                        <a:t>72 divided by </a:t>
                      </a:r>
                      <a:endParaRPr lang="en-AU" dirty="0"/>
                    </a:p>
                  </a:txBody>
                  <a:tcPr/>
                </a:tc>
                <a:tc>
                  <a:txBody>
                    <a:bodyPr/>
                    <a:lstStyle/>
                    <a:p>
                      <a:r>
                        <a:rPr lang="en-AU" dirty="0" smtClean="0"/>
                        <a:t>5%</a:t>
                      </a:r>
                      <a:endParaRPr lang="en-AU" dirty="0"/>
                    </a:p>
                  </a:txBody>
                  <a:tcPr/>
                </a:tc>
                <a:tc>
                  <a:txBody>
                    <a:bodyPr/>
                    <a:lstStyle/>
                    <a:p>
                      <a:endParaRPr lang="en-AU"/>
                    </a:p>
                  </a:txBody>
                  <a:tcPr/>
                </a:tc>
              </a:tr>
              <a:tr h="370840">
                <a:tc>
                  <a:txBody>
                    <a:bodyPr/>
                    <a:lstStyle/>
                    <a:p>
                      <a:r>
                        <a:rPr lang="en-AU" dirty="0" smtClean="0"/>
                        <a:t>72 divided by </a:t>
                      </a:r>
                      <a:endParaRPr lang="en-AU" dirty="0"/>
                    </a:p>
                  </a:txBody>
                  <a:tcPr/>
                </a:tc>
                <a:tc>
                  <a:txBody>
                    <a:bodyPr/>
                    <a:lstStyle/>
                    <a:p>
                      <a:endParaRPr lang="en-AU" dirty="0"/>
                    </a:p>
                  </a:txBody>
                  <a:tcPr/>
                </a:tc>
                <a:tc>
                  <a:txBody>
                    <a:bodyPr/>
                    <a:lstStyle/>
                    <a:p>
                      <a:r>
                        <a:rPr lang="en-AU" dirty="0" smtClean="0"/>
                        <a:t>6</a:t>
                      </a:r>
                      <a:endParaRPr lang="en-AU" dirty="0"/>
                    </a:p>
                  </a:txBody>
                  <a:tcPr/>
                </a:tc>
              </a:tr>
              <a:tr h="370840">
                <a:tc>
                  <a:txBody>
                    <a:bodyPr/>
                    <a:lstStyle/>
                    <a:p>
                      <a:r>
                        <a:rPr lang="en-AU" dirty="0" smtClean="0"/>
                        <a:t>72 divided by </a:t>
                      </a:r>
                      <a:endParaRPr lang="en-AU" dirty="0"/>
                    </a:p>
                  </a:txBody>
                  <a:tcPr/>
                </a:tc>
                <a:tc>
                  <a:txBody>
                    <a:bodyPr/>
                    <a:lstStyle/>
                    <a:p>
                      <a:endParaRPr lang="en-AU" dirty="0"/>
                    </a:p>
                  </a:txBody>
                  <a:tcPr/>
                </a:tc>
                <a:tc>
                  <a:txBody>
                    <a:bodyPr/>
                    <a:lstStyle/>
                    <a:p>
                      <a:r>
                        <a:rPr lang="en-AU" dirty="0" smtClean="0"/>
                        <a:t>15</a:t>
                      </a:r>
                      <a:endParaRPr lang="en-AU" dirty="0"/>
                    </a:p>
                  </a:txBody>
                  <a:tcPr/>
                </a:tc>
              </a:tr>
            </a:tbl>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Answer</a:t>
            </a:r>
            <a:endParaRPr lang="en-AU" dirty="0"/>
          </a:p>
        </p:txBody>
      </p:sp>
      <p:graphicFrame>
        <p:nvGraphicFramePr>
          <p:cNvPr id="4" name="Table 3"/>
          <p:cNvGraphicFramePr>
            <a:graphicFrameLocks noGrp="1"/>
          </p:cNvGraphicFramePr>
          <p:nvPr/>
        </p:nvGraphicFramePr>
        <p:xfrm>
          <a:off x="1331640" y="3212976"/>
          <a:ext cx="6096000" cy="2397760"/>
        </p:xfrm>
        <a:graphic>
          <a:graphicData uri="http://schemas.openxmlformats.org/drawingml/2006/table">
            <a:tbl>
              <a:tblPr firstRow="1" bandRow="1">
                <a:tableStyleId>{5C22544A-7EE6-4342-B048-85BDC9FD1C3A}</a:tableStyleId>
              </a:tblPr>
              <a:tblGrid>
                <a:gridCol w="2032000"/>
                <a:gridCol w="2032000"/>
                <a:gridCol w="2032000"/>
              </a:tblGrid>
              <a:tr h="370840">
                <a:tc>
                  <a:txBody>
                    <a:bodyPr/>
                    <a:lstStyle/>
                    <a:p>
                      <a:endParaRPr lang="en-AU"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b="1" dirty="0" smtClean="0"/>
                        <a:t>Rate of Return # of Years</a:t>
                      </a:r>
                    </a:p>
                    <a:p>
                      <a:endParaRPr lang="en-AU" dirty="0"/>
                    </a:p>
                  </a:txBody>
                  <a:tcPr/>
                </a:tc>
                <a:tc>
                  <a:txBody>
                    <a:bodyPr/>
                    <a:lstStyle/>
                    <a:p>
                      <a:endParaRPr lang="en-AU" dirty="0"/>
                    </a:p>
                  </a:txBody>
                  <a:tcPr/>
                </a:tc>
              </a:tr>
              <a:tr h="370840">
                <a:tc>
                  <a:txBody>
                    <a:bodyPr/>
                    <a:lstStyle/>
                    <a:p>
                      <a:r>
                        <a:rPr lang="en-AU" dirty="0" smtClean="0"/>
                        <a:t>72 divided by </a:t>
                      </a:r>
                      <a:endParaRPr lang="en-AU" dirty="0"/>
                    </a:p>
                  </a:txBody>
                  <a:tcPr/>
                </a:tc>
                <a:tc>
                  <a:txBody>
                    <a:bodyPr/>
                    <a:lstStyle/>
                    <a:p>
                      <a:r>
                        <a:rPr lang="en-AU" dirty="0" smtClean="0"/>
                        <a:t>3%</a:t>
                      </a:r>
                      <a:endParaRPr lang="en-AU" dirty="0"/>
                    </a:p>
                  </a:txBody>
                  <a:tcPr/>
                </a:tc>
                <a:tc>
                  <a:txBody>
                    <a:bodyPr/>
                    <a:lstStyle/>
                    <a:p>
                      <a:r>
                        <a:rPr lang="en-AU" dirty="0" smtClean="0"/>
                        <a:t>24</a:t>
                      </a:r>
                      <a:endParaRPr lang="en-AU" dirty="0"/>
                    </a:p>
                  </a:txBody>
                  <a:tcPr/>
                </a:tc>
              </a:tr>
              <a:tr h="370840">
                <a:tc>
                  <a:txBody>
                    <a:bodyPr/>
                    <a:lstStyle/>
                    <a:p>
                      <a:r>
                        <a:rPr lang="en-AU" dirty="0" smtClean="0"/>
                        <a:t>72 divided by </a:t>
                      </a:r>
                      <a:endParaRPr lang="en-AU" dirty="0"/>
                    </a:p>
                  </a:txBody>
                  <a:tcPr/>
                </a:tc>
                <a:tc>
                  <a:txBody>
                    <a:bodyPr/>
                    <a:lstStyle/>
                    <a:p>
                      <a:r>
                        <a:rPr lang="en-AU" dirty="0" smtClean="0"/>
                        <a:t>5%</a:t>
                      </a:r>
                      <a:endParaRPr lang="en-AU" dirty="0"/>
                    </a:p>
                  </a:txBody>
                  <a:tcPr/>
                </a:tc>
                <a:tc>
                  <a:txBody>
                    <a:bodyPr/>
                    <a:lstStyle/>
                    <a:p>
                      <a:r>
                        <a:rPr lang="en-AU" dirty="0" smtClean="0"/>
                        <a:t>14</a:t>
                      </a:r>
                      <a:endParaRPr lang="en-AU" dirty="0"/>
                    </a:p>
                  </a:txBody>
                  <a:tcPr/>
                </a:tc>
              </a:tr>
              <a:tr h="370840">
                <a:tc>
                  <a:txBody>
                    <a:bodyPr/>
                    <a:lstStyle/>
                    <a:p>
                      <a:r>
                        <a:rPr lang="en-AU" dirty="0" smtClean="0"/>
                        <a:t>72 divided by </a:t>
                      </a:r>
                      <a:endParaRPr lang="en-AU" dirty="0"/>
                    </a:p>
                  </a:txBody>
                  <a:tcPr/>
                </a:tc>
                <a:tc>
                  <a:txBody>
                    <a:bodyPr/>
                    <a:lstStyle/>
                    <a:p>
                      <a:r>
                        <a:rPr lang="en-AU" dirty="0" smtClean="0"/>
                        <a:t>12%</a:t>
                      </a:r>
                      <a:endParaRPr lang="en-AU" dirty="0"/>
                    </a:p>
                  </a:txBody>
                  <a:tcPr/>
                </a:tc>
                <a:tc>
                  <a:txBody>
                    <a:bodyPr/>
                    <a:lstStyle/>
                    <a:p>
                      <a:r>
                        <a:rPr lang="en-AU" dirty="0" smtClean="0"/>
                        <a:t>6</a:t>
                      </a:r>
                      <a:endParaRPr lang="en-AU" dirty="0"/>
                    </a:p>
                  </a:txBody>
                  <a:tcPr/>
                </a:tc>
              </a:tr>
              <a:tr h="370840">
                <a:tc>
                  <a:txBody>
                    <a:bodyPr/>
                    <a:lstStyle/>
                    <a:p>
                      <a:r>
                        <a:rPr lang="en-AU" dirty="0" smtClean="0"/>
                        <a:t>72 divided by </a:t>
                      </a:r>
                      <a:endParaRPr lang="en-AU" dirty="0"/>
                    </a:p>
                  </a:txBody>
                  <a:tcPr/>
                </a:tc>
                <a:tc>
                  <a:txBody>
                    <a:bodyPr/>
                    <a:lstStyle/>
                    <a:p>
                      <a:r>
                        <a:rPr lang="en-AU" dirty="0" smtClean="0"/>
                        <a:t>4.8%</a:t>
                      </a:r>
                      <a:endParaRPr lang="en-AU" dirty="0"/>
                    </a:p>
                  </a:txBody>
                  <a:tcPr/>
                </a:tc>
                <a:tc>
                  <a:txBody>
                    <a:bodyPr/>
                    <a:lstStyle/>
                    <a:p>
                      <a:r>
                        <a:rPr lang="en-AU" dirty="0" smtClean="0"/>
                        <a:t>15</a:t>
                      </a:r>
                      <a:endParaRPr lang="en-AU" dirty="0"/>
                    </a:p>
                  </a:txBody>
                  <a:tcPr/>
                </a:tc>
              </a:tr>
            </a:tbl>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04664"/>
            <a:ext cx="8229600" cy="5721499"/>
          </a:xfrm>
        </p:spPr>
        <p:txBody>
          <a:bodyPr>
            <a:normAutofit/>
          </a:bodyPr>
          <a:lstStyle/>
          <a:p>
            <a:pPr algn="ctr">
              <a:buNone/>
            </a:pPr>
            <a:r>
              <a:rPr lang="en-AU" u="sng" dirty="0" smtClean="0"/>
              <a:t>Types of earnings and how to choose one.</a:t>
            </a:r>
          </a:p>
          <a:p>
            <a:pPr>
              <a:buNone/>
            </a:pPr>
            <a:endParaRPr lang="en-AU" dirty="0" smtClean="0"/>
          </a:p>
          <a:p>
            <a:pPr>
              <a:buNone/>
            </a:pPr>
            <a:endParaRPr lang="en-AU" dirty="0"/>
          </a:p>
          <a:p>
            <a:pPr>
              <a:buNone/>
            </a:pPr>
            <a:r>
              <a:rPr lang="en-AU" sz="2600" dirty="0" smtClean="0"/>
              <a:t>More liquid 					            Less liquid</a:t>
            </a:r>
          </a:p>
          <a:p>
            <a:pPr>
              <a:buNone/>
            </a:pPr>
            <a:r>
              <a:rPr lang="en-AU" sz="2600" dirty="0" smtClean="0"/>
              <a:t>Less money to save 		                    More money to save</a:t>
            </a:r>
          </a:p>
          <a:p>
            <a:pPr>
              <a:buNone/>
            </a:pPr>
            <a:r>
              <a:rPr lang="en-AU" sz="2600" dirty="0" smtClean="0"/>
              <a:t>Lower interest rate 		                    Higher interest rate</a:t>
            </a:r>
            <a:endParaRPr lang="en-AU" sz="2600" b="1" dirty="0"/>
          </a:p>
          <a:p>
            <a:pPr>
              <a:buNone/>
            </a:pPr>
            <a:endParaRPr lang="en-AU" b="1" dirty="0" smtClean="0"/>
          </a:p>
          <a:p>
            <a:pPr>
              <a:buNone/>
            </a:pPr>
            <a:r>
              <a:rPr lang="en-AU" sz="2600" b="1" dirty="0" smtClean="0"/>
              <a:t>Checking </a:t>
            </a:r>
            <a:r>
              <a:rPr lang="en-AU" sz="2600" b="1" smtClean="0"/>
              <a:t>account     Savings account   </a:t>
            </a:r>
            <a:r>
              <a:rPr lang="en-AU" sz="2600" b="1" dirty="0" smtClean="0"/>
              <a:t>	Term Deposit</a:t>
            </a:r>
            <a:endParaRPr lang="en-AU" dirty="0"/>
          </a:p>
        </p:txBody>
      </p:sp>
      <p:cxnSp>
        <p:nvCxnSpPr>
          <p:cNvPr id="5" name="Straight Arrow Connector 4"/>
          <p:cNvCxnSpPr/>
          <p:nvPr/>
        </p:nvCxnSpPr>
        <p:spPr>
          <a:xfrm>
            <a:off x="539552" y="4221088"/>
            <a:ext cx="7776864" cy="1588"/>
          </a:xfrm>
          <a:prstGeom prst="straightConnector1">
            <a:avLst/>
          </a:prstGeom>
          <a:ln w="85725" cmpd="sng">
            <a:headEnd type="triangle" w="lg" len="lg"/>
            <a:tailEnd type="triangle" w="lg" len="lg"/>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55776" y="0"/>
            <a:ext cx="3816424" cy="1143000"/>
          </a:xfrm>
        </p:spPr>
        <p:txBody>
          <a:bodyPr>
            <a:normAutofit/>
          </a:bodyPr>
          <a:lstStyle/>
          <a:p>
            <a:r>
              <a:rPr lang="en-AU" sz="4000" dirty="0" smtClean="0"/>
              <a:t>QUIZ</a:t>
            </a:r>
            <a:endParaRPr lang="en-AU" sz="4000" dirty="0"/>
          </a:p>
        </p:txBody>
      </p:sp>
      <p:sp>
        <p:nvSpPr>
          <p:cNvPr id="3" name="Content Placeholder 2"/>
          <p:cNvSpPr>
            <a:spLocks noGrp="1"/>
          </p:cNvSpPr>
          <p:nvPr>
            <p:ph idx="1"/>
          </p:nvPr>
        </p:nvSpPr>
        <p:spPr>
          <a:xfrm>
            <a:off x="467544" y="980728"/>
            <a:ext cx="8229600" cy="5877272"/>
          </a:xfrm>
        </p:spPr>
        <p:txBody>
          <a:bodyPr>
            <a:noAutofit/>
          </a:bodyPr>
          <a:lstStyle/>
          <a:p>
            <a:pPr>
              <a:buNone/>
            </a:pPr>
            <a:r>
              <a:rPr lang="en-AU" sz="2800" dirty="0"/>
              <a:t>Answer the following questions:</a:t>
            </a:r>
          </a:p>
          <a:p>
            <a:pPr>
              <a:buNone/>
            </a:pPr>
            <a:r>
              <a:rPr lang="en-AU" sz="2800" dirty="0"/>
              <a:t>1. True or false: Principal is the amount of money with which you open a savings account.</a:t>
            </a:r>
          </a:p>
          <a:p>
            <a:pPr>
              <a:buNone/>
            </a:pPr>
            <a:r>
              <a:rPr lang="en-AU" sz="2800" dirty="0"/>
              <a:t>2. Describe the difference between a fixed and variable interest rate.</a:t>
            </a:r>
          </a:p>
          <a:p>
            <a:pPr>
              <a:buNone/>
            </a:pPr>
            <a:r>
              <a:rPr lang="en-AU" sz="2800" dirty="0"/>
              <a:t>3. True or false: Liquidity refers to how accessible your money is to you.</a:t>
            </a:r>
          </a:p>
          <a:p>
            <a:pPr>
              <a:buNone/>
            </a:pPr>
            <a:r>
              <a:rPr lang="en-AU" sz="2800" dirty="0"/>
              <a:t>4. Which typically earns more interest, a savings account or a CD?</a:t>
            </a:r>
          </a:p>
          <a:p>
            <a:pPr>
              <a:buNone/>
            </a:pPr>
            <a:r>
              <a:rPr lang="en-AU" sz="2800" dirty="0"/>
              <a:t>5. True or false: A good rule of savings is “pay yourself last.”</a:t>
            </a:r>
          </a:p>
          <a:p>
            <a:pPr>
              <a:buNone/>
            </a:pPr>
            <a:r>
              <a:rPr lang="en-AU" sz="2800" dirty="0"/>
              <a:t>6. What is APR</a:t>
            </a:r>
            <a:r>
              <a:rPr lang="en-AU" sz="2800" dirty="0" smtClean="0"/>
              <a:t>?</a:t>
            </a:r>
            <a:endParaRPr lang="en-AU" sz="28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48680"/>
            <a:ext cx="8229600" cy="5577483"/>
          </a:xfrm>
        </p:spPr>
        <p:txBody>
          <a:bodyPr>
            <a:normAutofit lnSpcReduction="10000"/>
          </a:bodyPr>
          <a:lstStyle/>
          <a:p>
            <a:pPr>
              <a:buNone/>
            </a:pPr>
            <a:r>
              <a:rPr lang="en-AU" dirty="0" smtClean="0"/>
              <a:t>7. What is the rule called that helps you determine how long your money takes to double in savings?</a:t>
            </a:r>
          </a:p>
          <a:p>
            <a:pPr>
              <a:buNone/>
            </a:pPr>
            <a:r>
              <a:rPr lang="en-AU" dirty="0" smtClean="0"/>
              <a:t>8. List three common reasons people save money.</a:t>
            </a:r>
          </a:p>
          <a:p>
            <a:pPr>
              <a:buNone/>
            </a:pPr>
            <a:r>
              <a:rPr lang="en-AU" dirty="0" smtClean="0"/>
              <a:t>9. True or false: If you need constant access to your funds, a traditional savings account is a good savings option.</a:t>
            </a:r>
          </a:p>
          <a:p>
            <a:pPr>
              <a:buNone/>
            </a:pPr>
            <a:r>
              <a:rPr lang="en-AU" dirty="0" smtClean="0"/>
              <a:t>10. True or false: A certificate of deposit (CD) is a good savings option if you can leave money untouched for an extended period of time.</a:t>
            </a:r>
          </a:p>
          <a:p>
            <a:endParaRPr lang="en-AU"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a:buNone/>
            </a:pPr>
            <a:r>
              <a:rPr lang="en-AU" b="1" dirty="0"/>
              <a:t>Quiz Answers:</a:t>
            </a:r>
          </a:p>
          <a:p>
            <a:pPr>
              <a:buNone/>
            </a:pPr>
            <a:r>
              <a:rPr lang="en-AU" dirty="0"/>
              <a:t>1. True. 2. A fixed rate does not change, a </a:t>
            </a:r>
            <a:r>
              <a:rPr lang="en-AU" dirty="0" smtClean="0"/>
              <a:t>variable rate </a:t>
            </a:r>
            <a:r>
              <a:rPr lang="en-AU" dirty="0"/>
              <a:t>will fluctuate based on market conditions </a:t>
            </a:r>
            <a:r>
              <a:rPr lang="en-AU" dirty="0" smtClean="0"/>
              <a:t>or other </a:t>
            </a:r>
            <a:r>
              <a:rPr lang="en-AU" dirty="0"/>
              <a:t>factors. 3. True 4. CD 5. False 6. </a:t>
            </a:r>
            <a:r>
              <a:rPr lang="en-AU" dirty="0" smtClean="0"/>
              <a:t>Annual Percentage </a:t>
            </a:r>
            <a:r>
              <a:rPr lang="en-AU" dirty="0"/>
              <a:t>Rate, the interest rate on a given </a:t>
            </a:r>
            <a:r>
              <a:rPr lang="en-AU" dirty="0" smtClean="0"/>
              <a:t>account. 7</a:t>
            </a:r>
            <a:r>
              <a:rPr lang="en-AU" dirty="0"/>
              <a:t>. Rule of 72 8. To plan for a specific goal, save for a long term future goal, or be prepared </a:t>
            </a:r>
            <a:r>
              <a:rPr lang="en-AU"/>
              <a:t>for </a:t>
            </a:r>
            <a:r>
              <a:rPr lang="en-AU" smtClean="0"/>
              <a:t>the unexpected </a:t>
            </a:r>
            <a:r>
              <a:rPr lang="en-AU" dirty="0"/>
              <a:t>9. True. 10. True.</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srcRect l="32926" t="23251" r="32208" b="27531"/>
          <a:stretch>
            <a:fillRect/>
          </a:stretch>
        </p:blipFill>
        <p:spPr bwMode="auto">
          <a:xfrm>
            <a:off x="755576" y="332656"/>
            <a:ext cx="7802787" cy="6192688"/>
          </a:xfrm>
          <a:prstGeom prst="rect">
            <a:avLst/>
          </a:prstGeom>
          <a:noFill/>
          <a:ln w="9525">
            <a:noFill/>
            <a:miter lim="800000"/>
            <a:headEnd/>
            <a:tailEnd/>
          </a:ln>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cstate="print"/>
          <a:srcRect l="35139" t="23250" r="33315" b="35407"/>
          <a:stretch>
            <a:fillRect/>
          </a:stretch>
        </p:blipFill>
        <p:spPr bwMode="auto">
          <a:xfrm>
            <a:off x="431540" y="332656"/>
            <a:ext cx="8208912" cy="6048672"/>
          </a:xfrm>
          <a:prstGeom prst="rect">
            <a:avLst/>
          </a:prstGeom>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476672"/>
            <a:ext cx="7772400" cy="1470025"/>
          </a:xfrm>
        </p:spPr>
        <p:txBody>
          <a:bodyPr/>
          <a:lstStyle/>
          <a:p>
            <a:r>
              <a:rPr lang="en-AU" dirty="0" smtClean="0"/>
              <a:t>Save money, start now</a:t>
            </a:r>
            <a:endParaRPr lang="en-AU" dirty="0"/>
          </a:p>
        </p:txBody>
      </p:sp>
      <p:sp>
        <p:nvSpPr>
          <p:cNvPr id="3" name="Subtitle 2"/>
          <p:cNvSpPr>
            <a:spLocks noGrp="1"/>
          </p:cNvSpPr>
          <p:nvPr>
            <p:ph type="subTitle" idx="1"/>
          </p:nvPr>
        </p:nvSpPr>
        <p:spPr>
          <a:xfrm>
            <a:off x="827584" y="1700808"/>
            <a:ext cx="7344816" cy="4752528"/>
          </a:xfrm>
        </p:spPr>
        <p:txBody>
          <a:bodyPr>
            <a:normAutofit lnSpcReduction="10000"/>
          </a:bodyPr>
          <a:lstStyle/>
          <a:p>
            <a:r>
              <a:rPr lang="en-AU" dirty="0" smtClean="0">
                <a:solidFill>
                  <a:schemeClr val="tx1"/>
                </a:solidFill>
              </a:rPr>
              <a:t>A “save” in soccer is one of the most dramatic moments of the game.  Equally important is the everyday training of the players.  The most successful players are the most disciplined.  Financial fitness is no different.</a:t>
            </a:r>
          </a:p>
          <a:p>
            <a:r>
              <a:rPr lang="en-AU" dirty="0" smtClean="0">
                <a:solidFill>
                  <a:schemeClr val="tx1"/>
                </a:solidFill>
              </a:rPr>
              <a:t>Saving money may not sound as exciting as saving a goal and winning a game, but it is a skill the will help you win in the game of life.</a:t>
            </a:r>
            <a:endParaRPr lang="en-AU" dirty="0">
              <a:solidFill>
                <a:schemeClr val="tx1"/>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Grp="1" noChangeAspect="1" noChangeArrowheads="1"/>
          </p:cNvPicPr>
          <p:nvPr>
            <p:ph idx="1"/>
          </p:nvPr>
        </p:nvPicPr>
        <p:blipFill>
          <a:blip r:embed="rId2" cstate="print"/>
          <a:srcRect l="35688" t="22906" r="32110" b="27773"/>
          <a:stretch>
            <a:fillRect/>
          </a:stretch>
        </p:blipFill>
        <p:spPr bwMode="auto">
          <a:xfrm>
            <a:off x="971600" y="0"/>
            <a:ext cx="7526715" cy="6481338"/>
          </a:xfrm>
          <a:prstGeom prst="rect">
            <a:avLst/>
          </a:prstGeom>
          <a:noFill/>
          <a:ln w="9525">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27584" y="620688"/>
            <a:ext cx="7704856" cy="5760640"/>
          </a:xfrm>
        </p:spPr>
        <p:txBody>
          <a:bodyPr>
            <a:normAutofit fontScale="77500" lnSpcReduction="20000"/>
          </a:bodyPr>
          <a:lstStyle/>
          <a:p>
            <a:r>
              <a:rPr lang="en-AU" b="1" u="sng" dirty="0" smtClean="0">
                <a:solidFill>
                  <a:schemeClr val="tx1"/>
                </a:solidFill>
              </a:rPr>
              <a:t>Why save money?</a:t>
            </a:r>
          </a:p>
          <a:p>
            <a:r>
              <a:rPr lang="en-AU" dirty="0" smtClean="0">
                <a:solidFill>
                  <a:schemeClr val="tx1"/>
                </a:solidFill>
              </a:rPr>
              <a:t>Saving money will allow you to :</a:t>
            </a:r>
          </a:p>
          <a:p>
            <a:r>
              <a:rPr lang="en-AU" dirty="0" smtClean="0">
                <a:solidFill>
                  <a:schemeClr val="tx1"/>
                </a:solidFill>
              </a:rPr>
              <a:t>Meet a specific short-term goal</a:t>
            </a:r>
          </a:p>
          <a:p>
            <a:r>
              <a:rPr lang="en-AU" dirty="0" smtClean="0">
                <a:solidFill>
                  <a:schemeClr val="tx1"/>
                </a:solidFill>
              </a:rPr>
              <a:t>Be ready for the unexpected expenses</a:t>
            </a:r>
          </a:p>
          <a:p>
            <a:r>
              <a:rPr lang="en-AU" dirty="0" smtClean="0">
                <a:solidFill>
                  <a:schemeClr val="tx1"/>
                </a:solidFill>
              </a:rPr>
              <a:t>Plan for a future goal</a:t>
            </a:r>
          </a:p>
          <a:p>
            <a:r>
              <a:rPr lang="en-AU" b="1" u="sng" dirty="0" smtClean="0">
                <a:solidFill>
                  <a:schemeClr val="tx1"/>
                </a:solidFill>
              </a:rPr>
              <a:t>How much to save?</a:t>
            </a:r>
          </a:p>
          <a:p>
            <a:r>
              <a:rPr lang="en-AU" dirty="0" smtClean="0">
                <a:solidFill>
                  <a:schemeClr val="tx1"/>
                </a:solidFill>
              </a:rPr>
              <a:t>Experts suggest at least 10% of your income.</a:t>
            </a:r>
          </a:p>
          <a:p>
            <a:r>
              <a:rPr lang="en-AU" dirty="0" smtClean="0">
                <a:solidFill>
                  <a:schemeClr val="tx1"/>
                </a:solidFill>
              </a:rPr>
              <a:t>Save for emergencies.</a:t>
            </a:r>
          </a:p>
          <a:p>
            <a:r>
              <a:rPr lang="en-AU" b="1" u="sng" dirty="0" smtClean="0">
                <a:solidFill>
                  <a:schemeClr val="tx1"/>
                </a:solidFill>
              </a:rPr>
              <a:t>Ways to save</a:t>
            </a:r>
          </a:p>
          <a:p>
            <a:r>
              <a:rPr lang="en-AU" dirty="0" smtClean="0">
                <a:solidFill>
                  <a:schemeClr val="tx1"/>
                </a:solidFill>
              </a:rPr>
              <a:t>Put money aside before you use it.  PAY YOURSELF FIRST.</a:t>
            </a:r>
          </a:p>
          <a:p>
            <a:r>
              <a:rPr lang="en-AU" dirty="0" smtClean="0">
                <a:solidFill>
                  <a:schemeClr val="tx1"/>
                </a:solidFill>
              </a:rPr>
              <a:t>Control your spending.</a:t>
            </a:r>
          </a:p>
          <a:p>
            <a:r>
              <a:rPr lang="en-AU" b="1" u="sng" dirty="0" smtClean="0">
                <a:solidFill>
                  <a:schemeClr val="tx1"/>
                </a:solidFill>
              </a:rPr>
              <a:t>Where to put the money you save</a:t>
            </a:r>
          </a:p>
          <a:p>
            <a:r>
              <a:rPr lang="en-AU" dirty="0" smtClean="0">
                <a:solidFill>
                  <a:schemeClr val="tx1"/>
                </a:solidFill>
              </a:rPr>
              <a:t>Coin jars for loose change and for serious saving in a savings account at the bank.</a:t>
            </a:r>
            <a:endParaRPr lang="en-AU" dirty="0">
              <a:solidFill>
                <a:schemeClr val="tx1"/>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Where did you spend your cash?</a:t>
            </a:r>
            <a:endParaRPr lang="en-AU" dirty="0"/>
          </a:p>
        </p:txBody>
      </p:sp>
      <p:sp>
        <p:nvSpPr>
          <p:cNvPr id="3" name="Content Placeholder 2"/>
          <p:cNvSpPr>
            <a:spLocks noGrp="1"/>
          </p:cNvSpPr>
          <p:nvPr>
            <p:ph idx="1"/>
          </p:nvPr>
        </p:nvSpPr>
        <p:spPr/>
        <p:txBody>
          <a:bodyPr/>
          <a:lstStyle/>
          <a:p>
            <a:r>
              <a:rPr lang="en-AU" dirty="0" smtClean="0"/>
              <a:t>List down all the places in the last week you have spent money – write next to it a less expensive option. (include approximate costs)</a:t>
            </a:r>
          </a:p>
          <a:p>
            <a:r>
              <a:rPr lang="en-AU" dirty="0" smtClean="0"/>
              <a:t>How much could you have saved?</a:t>
            </a:r>
            <a:endParaRPr lang="en-AU" dirty="0"/>
          </a:p>
        </p:txBody>
      </p:sp>
      <p:pic>
        <p:nvPicPr>
          <p:cNvPr id="4" name="Picture 3" descr="soccer40.gif"/>
          <p:cNvPicPr>
            <a:picLocks noChangeAspect="1"/>
          </p:cNvPicPr>
          <p:nvPr/>
        </p:nvPicPr>
        <p:blipFill>
          <a:blip r:embed="rId2" cstate="print"/>
          <a:stretch>
            <a:fillRect/>
          </a:stretch>
        </p:blipFill>
        <p:spPr>
          <a:xfrm>
            <a:off x="395536" y="4653136"/>
            <a:ext cx="1197422" cy="1714500"/>
          </a:xfrm>
          <a:prstGeom prst="rect">
            <a:avLst/>
          </a:prstGeo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Saving Terms and Concepts</a:t>
            </a:r>
            <a:endParaRPr lang="en-AU" dirty="0"/>
          </a:p>
        </p:txBody>
      </p:sp>
      <p:sp>
        <p:nvSpPr>
          <p:cNvPr id="3" name="Content Placeholder 2"/>
          <p:cNvSpPr>
            <a:spLocks noGrp="1"/>
          </p:cNvSpPr>
          <p:nvPr>
            <p:ph idx="1"/>
          </p:nvPr>
        </p:nvSpPr>
        <p:spPr/>
        <p:txBody>
          <a:bodyPr>
            <a:normAutofit lnSpcReduction="10000"/>
          </a:bodyPr>
          <a:lstStyle/>
          <a:p>
            <a:r>
              <a:rPr lang="en-AU" dirty="0" smtClean="0"/>
              <a:t>Find the meanings of the following words</a:t>
            </a:r>
          </a:p>
          <a:p>
            <a:pPr lvl="1"/>
            <a:r>
              <a:rPr lang="en-AU" dirty="0" smtClean="0"/>
              <a:t>Savings account</a:t>
            </a:r>
          </a:p>
          <a:p>
            <a:pPr lvl="1"/>
            <a:r>
              <a:rPr lang="en-AU" dirty="0" smtClean="0"/>
              <a:t>Principal</a:t>
            </a:r>
          </a:p>
          <a:p>
            <a:pPr lvl="1"/>
            <a:r>
              <a:rPr lang="en-AU" dirty="0" smtClean="0"/>
              <a:t>Withdrawal</a:t>
            </a:r>
          </a:p>
          <a:p>
            <a:pPr lvl="1"/>
            <a:r>
              <a:rPr lang="en-AU" dirty="0" smtClean="0"/>
              <a:t>Deposit</a:t>
            </a:r>
          </a:p>
          <a:p>
            <a:pPr lvl="1"/>
            <a:r>
              <a:rPr lang="en-AU" dirty="0" smtClean="0"/>
              <a:t>Interest</a:t>
            </a:r>
          </a:p>
          <a:p>
            <a:pPr lvl="1"/>
            <a:r>
              <a:rPr lang="en-AU" dirty="0" smtClean="0"/>
              <a:t>Interest rate</a:t>
            </a:r>
          </a:p>
          <a:p>
            <a:pPr lvl="1"/>
            <a:r>
              <a:rPr lang="en-AU" dirty="0" smtClean="0"/>
              <a:t>Simple interest</a:t>
            </a:r>
          </a:p>
          <a:p>
            <a:pPr lvl="1"/>
            <a:r>
              <a:rPr lang="en-AU" dirty="0" smtClean="0"/>
              <a:t>Compound interest</a:t>
            </a:r>
          </a:p>
          <a:p>
            <a:pPr lvl="1"/>
            <a:endParaRPr lang="en-AU"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11560" y="548680"/>
            <a:ext cx="7848872" cy="5832648"/>
          </a:xfrm>
        </p:spPr>
        <p:txBody>
          <a:bodyPr>
            <a:normAutofit fontScale="92500" lnSpcReduction="10000"/>
          </a:bodyPr>
          <a:lstStyle/>
          <a:p>
            <a:r>
              <a:rPr lang="en-AU" dirty="0" smtClean="0">
                <a:solidFill>
                  <a:schemeClr val="tx1"/>
                </a:solidFill>
              </a:rPr>
              <a:t>In a savings account, </a:t>
            </a:r>
            <a:r>
              <a:rPr lang="en-AU" i="1" u="sng" dirty="0" smtClean="0">
                <a:solidFill>
                  <a:schemeClr val="tx1"/>
                </a:solidFill>
              </a:rPr>
              <a:t>principal</a:t>
            </a:r>
            <a:r>
              <a:rPr lang="en-AU" dirty="0" smtClean="0">
                <a:solidFill>
                  <a:schemeClr val="tx1"/>
                </a:solidFill>
              </a:rPr>
              <a:t> refers to the amount you deposit to begin saving.</a:t>
            </a:r>
          </a:p>
          <a:p>
            <a:r>
              <a:rPr lang="en-AU" dirty="0" smtClean="0">
                <a:solidFill>
                  <a:schemeClr val="tx1"/>
                </a:solidFill>
              </a:rPr>
              <a:t>A </a:t>
            </a:r>
            <a:r>
              <a:rPr lang="en-AU" i="1" u="sng" dirty="0" smtClean="0">
                <a:solidFill>
                  <a:schemeClr val="tx1"/>
                </a:solidFill>
              </a:rPr>
              <a:t>withdrawal</a:t>
            </a:r>
            <a:r>
              <a:rPr lang="en-AU" dirty="0" smtClean="0">
                <a:solidFill>
                  <a:schemeClr val="tx1"/>
                </a:solidFill>
              </a:rPr>
              <a:t> is when you take money out of your account.</a:t>
            </a:r>
          </a:p>
          <a:p>
            <a:r>
              <a:rPr lang="en-AU" dirty="0" smtClean="0">
                <a:solidFill>
                  <a:schemeClr val="tx1"/>
                </a:solidFill>
              </a:rPr>
              <a:t>A </a:t>
            </a:r>
            <a:r>
              <a:rPr lang="en-AU" i="1" u="sng" dirty="0" smtClean="0">
                <a:solidFill>
                  <a:schemeClr val="tx1"/>
                </a:solidFill>
              </a:rPr>
              <a:t>deposit</a:t>
            </a:r>
            <a:r>
              <a:rPr lang="en-AU" dirty="0" smtClean="0">
                <a:solidFill>
                  <a:schemeClr val="tx1"/>
                </a:solidFill>
              </a:rPr>
              <a:t> is when you add money to your account.</a:t>
            </a:r>
          </a:p>
          <a:p>
            <a:r>
              <a:rPr lang="en-AU" dirty="0" smtClean="0">
                <a:solidFill>
                  <a:schemeClr val="tx1"/>
                </a:solidFill>
              </a:rPr>
              <a:t>Your money grows in a savings account by adding more money and by accumulating interest.  </a:t>
            </a:r>
            <a:r>
              <a:rPr lang="en-AU" i="1" u="sng" dirty="0" smtClean="0">
                <a:solidFill>
                  <a:schemeClr val="tx1"/>
                </a:solidFill>
              </a:rPr>
              <a:t>Interest</a:t>
            </a:r>
            <a:r>
              <a:rPr lang="en-AU" dirty="0" smtClean="0">
                <a:solidFill>
                  <a:schemeClr val="tx1"/>
                </a:solidFill>
              </a:rPr>
              <a:t> is the money the bank pays.   They are able to use your money to fund loans and investments.</a:t>
            </a:r>
          </a:p>
          <a:p>
            <a:r>
              <a:rPr lang="en-AU" dirty="0" smtClean="0">
                <a:solidFill>
                  <a:schemeClr val="tx1"/>
                </a:solidFill>
              </a:rPr>
              <a:t>The </a:t>
            </a:r>
            <a:r>
              <a:rPr lang="en-AU" i="1" u="sng" dirty="0" smtClean="0">
                <a:solidFill>
                  <a:schemeClr val="tx1"/>
                </a:solidFill>
              </a:rPr>
              <a:t>interest rate</a:t>
            </a:r>
            <a:r>
              <a:rPr lang="en-AU" dirty="0" smtClean="0">
                <a:solidFill>
                  <a:schemeClr val="tx1"/>
                </a:solidFill>
              </a:rPr>
              <a:t> is the percentage amount that the bank agrees to pay into your account.</a:t>
            </a:r>
            <a:endParaRPr lang="en-AU" dirty="0">
              <a:solidFill>
                <a:schemeClr val="tx1"/>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Simple Interest</a:t>
            </a:r>
            <a:endParaRPr lang="en-AU" dirty="0"/>
          </a:p>
        </p:txBody>
      </p:sp>
      <p:sp>
        <p:nvSpPr>
          <p:cNvPr id="3" name="Content Placeholder 2"/>
          <p:cNvSpPr>
            <a:spLocks noGrp="1"/>
          </p:cNvSpPr>
          <p:nvPr>
            <p:ph idx="1"/>
          </p:nvPr>
        </p:nvSpPr>
        <p:spPr/>
        <p:txBody>
          <a:bodyPr/>
          <a:lstStyle/>
          <a:p>
            <a:r>
              <a:rPr lang="en-AU" dirty="0" smtClean="0"/>
              <a:t>Simple Interest = principal x interest rate x time</a:t>
            </a:r>
          </a:p>
          <a:p>
            <a:r>
              <a:rPr lang="en-AU" dirty="0" smtClean="0"/>
              <a:t>Interest rate is per annum</a:t>
            </a:r>
          </a:p>
          <a:p>
            <a:r>
              <a:rPr lang="en-AU" dirty="0" smtClean="0"/>
              <a:t>Time is in years</a:t>
            </a:r>
          </a:p>
          <a:p>
            <a:r>
              <a:rPr lang="en-AU" dirty="0" smtClean="0"/>
              <a:t>For a principal of 1000dhs left for 5 years in the bank at 5.5% you will earn:</a:t>
            </a:r>
          </a:p>
          <a:p>
            <a:r>
              <a:rPr lang="en-AU" dirty="0" smtClean="0"/>
              <a:t>SI = 1000 x 0.055 x 5 = 275dhs</a:t>
            </a:r>
            <a:endParaRPr lang="en-AU"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Compound Interest</a:t>
            </a:r>
            <a:endParaRPr lang="en-AU" dirty="0"/>
          </a:p>
        </p:txBody>
      </p:sp>
      <p:sp>
        <p:nvSpPr>
          <p:cNvPr id="3" name="Content Placeholder 2"/>
          <p:cNvSpPr>
            <a:spLocks noGrp="1"/>
          </p:cNvSpPr>
          <p:nvPr>
            <p:ph idx="1"/>
          </p:nvPr>
        </p:nvSpPr>
        <p:spPr/>
        <p:txBody>
          <a:bodyPr>
            <a:normAutofit lnSpcReduction="10000"/>
          </a:bodyPr>
          <a:lstStyle/>
          <a:p>
            <a:r>
              <a:rPr lang="en-AU" dirty="0" smtClean="0"/>
              <a:t>Compound interest really makes money grow because you are earning interest on your interest.</a:t>
            </a:r>
          </a:p>
          <a:p>
            <a:r>
              <a:rPr lang="en-AU" dirty="0" smtClean="0"/>
              <a:t>For a principal of 1000dhs left for 2 years in the bank at 5.5% you will earn:</a:t>
            </a:r>
          </a:p>
          <a:p>
            <a:r>
              <a:rPr lang="en-AU" dirty="0" smtClean="0"/>
              <a:t>Year 1 = 1000 x 0.055 x 1 = 55dhs</a:t>
            </a:r>
          </a:p>
          <a:p>
            <a:r>
              <a:rPr lang="en-AU" dirty="0" smtClean="0"/>
              <a:t>Year 2 = 1055 x 0.055 x 1 = 58.02dhs</a:t>
            </a:r>
          </a:p>
          <a:p>
            <a:r>
              <a:rPr lang="en-AU" dirty="0" smtClean="0"/>
              <a:t>In the second year you have earned an extra 3.02dhs more.</a:t>
            </a:r>
          </a:p>
          <a:p>
            <a:endParaRPr lang="en-AU" dirty="0" smtClean="0"/>
          </a:p>
          <a:p>
            <a:endParaRPr lang="en-AU"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Your Turn Compound Interest</a:t>
            </a:r>
            <a:endParaRPr lang="en-AU" dirty="0"/>
          </a:p>
        </p:txBody>
      </p:sp>
      <p:sp>
        <p:nvSpPr>
          <p:cNvPr id="6" name="Rectangle 5"/>
          <p:cNvSpPr/>
          <p:nvPr/>
        </p:nvSpPr>
        <p:spPr>
          <a:xfrm>
            <a:off x="467544" y="1124744"/>
            <a:ext cx="8352928" cy="5355312"/>
          </a:xfrm>
          <a:prstGeom prst="rect">
            <a:avLst/>
          </a:prstGeom>
        </p:spPr>
        <p:txBody>
          <a:bodyPr wrap="square">
            <a:spAutoFit/>
          </a:bodyPr>
          <a:lstStyle/>
          <a:p>
            <a:r>
              <a:rPr lang="en-AU" b="1" dirty="0"/>
              <a:t>MODULE 1 // WRITTEN EXERCISES</a:t>
            </a:r>
          </a:p>
          <a:p>
            <a:r>
              <a:rPr lang="en-AU" b="1" dirty="0"/>
              <a:t>Compound Interest:</a:t>
            </a:r>
          </a:p>
          <a:p>
            <a:r>
              <a:rPr lang="en-AU" dirty="0"/>
              <a:t>The following formula shows how to calculate compound interest annually.</a:t>
            </a:r>
          </a:p>
          <a:p>
            <a:r>
              <a:rPr lang="en-AU" b="1" dirty="0"/>
              <a:t>Year 1:</a:t>
            </a:r>
          </a:p>
          <a:p>
            <a:r>
              <a:rPr lang="en-AU" dirty="0"/>
              <a:t>$____________ x ____________ = $____________+ $____________ = $____________</a:t>
            </a:r>
          </a:p>
          <a:p>
            <a:r>
              <a:rPr lang="en-AU" dirty="0"/>
              <a:t>Principal Interest Rate Interest Earned Principal New Principal</a:t>
            </a:r>
          </a:p>
          <a:p>
            <a:r>
              <a:rPr lang="en-AU" dirty="0"/>
              <a:t>(ex: 5% = .05) for following year</a:t>
            </a:r>
          </a:p>
          <a:p>
            <a:r>
              <a:rPr lang="en-AU" b="1" dirty="0"/>
              <a:t>Year 2:</a:t>
            </a:r>
          </a:p>
          <a:p>
            <a:r>
              <a:rPr lang="en-AU" dirty="0"/>
              <a:t>$____________ x ____________ = $____________+ $____________ = $____________</a:t>
            </a:r>
          </a:p>
          <a:p>
            <a:r>
              <a:rPr lang="en-AU" dirty="0"/>
              <a:t>Principal Interest Rate Interest Earned Principal New Principal</a:t>
            </a:r>
          </a:p>
          <a:p>
            <a:r>
              <a:rPr lang="en-AU" dirty="0"/>
              <a:t>(ex: 5% = .05) for following year</a:t>
            </a:r>
          </a:p>
          <a:p>
            <a:r>
              <a:rPr lang="en-AU" b="1" dirty="0"/>
              <a:t>Year 3:</a:t>
            </a:r>
          </a:p>
          <a:p>
            <a:r>
              <a:rPr lang="en-AU" dirty="0"/>
              <a:t>$____________ x ____________ = $____________+ $____________ = $____________</a:t>
            </a:r>
          </a:p>
          <a:p>
            <a:r>
              <a:rPr lang="en-AU" dirty="0"/>
              <a:t>Principal Interest Rate Interest Earned Principal New Principal</a:t>
            </a:r>
          </a:p>
          <a:p>
            <a:r>
              <a:rPr lang="en-AU" dirty="0"/>
              <a:t>(ex: 5% = .05) for following year</a:t>
            </a:r>
          </a:p>
          <a:p>
            <a:r>
              <a:rPr lang="en-AU" dirty="0"/>
              <a:t>Based on the above formula for compound interest, how much total savings would you have:</a:t>
            </a:r>
          </a:p>
          <a:p>
            <a:r>
              <a:rPr lang="en-AU" dirty="0"/>
              <a:t>If you put $100 in a savings account with a 3% APR for 2 years?</a:t>
            </a:r>
          </a:p>
          <a:p>
            <a:r>
              <a:rPr lang="en-AU" dirty="0"/>
              <a:t>If you put $500 in a CD with a 5% APR for 3 years?</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70</TotalTime>
  <Words>1151</Words>
  <Application>Microsoft Office PowerPoint</Application>
  <PresentationFormat>On-screen Show (4:3)</PresentationFormat>
  <Paragraphs>129</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FINANCIAL SOCCER</vt:lpstr>
      <vt:lpstr>Save money, start now</vt:lpstr>
      <vt:lpstr>Slide 3</vt:lpstr>
      <vt:lpstr>Where did you spend your cash?</vt:lpstr>
      <vt:lpstr>Saving Terms and Concepts</vt:lpstr>
      <vt:lpstr>Slide 6</vt:lpstr>
      <vt:lpstr>Simple Interest</vt:lpstr>
      <vt:lpstr>Compound Interest</vt:lpstr>
      <vt:lpstr>Your Turn Compound Interest</vt:lpstr>
      <vt:lpstr>Answer</vt:lpstr>
      <vt:lpstr>The rule of 72</vt:lpstr>
      <vt:lpstr>Slide 12</vt:lpstr>
      <vt:lpstr>Answer</vt:lpstr>
      <vt:lpstr>Slide 14</vt:lpstr>
      <vt:lpstr>QUIZ</vt:lpstr>
      <vt:lpstr>Slide 16</vt:lpstr>
      <vt:lpstr>Slide 17</vt:lpstr>
      <vt:lpstr>Slide 18</vt:lpstr>
      <vt:lpstr>Slide 19</vt:lpstr>
      <vt:lpstr>Slide 20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FINANCIAL SOCCER</dc:title>
  <dc:creator>julie</dc:creator>
  <cp:lastModifiedBy>julie</cp:lastModifiedBy>
  <cp:revision>11</cp:revision>
  <dcterms:created xsi:type="dcterms:W3CDTF">2011-06-06T04:16:24Z</dcterms:created>
  <dcterms:modified xsi:type="dcterms:W3CDTF">2011-06-06T07:07:30Z</dcterms:modified>
</cp:coreProperties>
</file>